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8"/>
  </p:notesMasterIdLst>
  <p:sldIdLst>
    <p:sldId id="264" r:id="rId2"/>
    <p:sldId id="265" r:id="rId3"/>
    <p:sldId id="266" r:id="rId4"/>
    <p:sldId id="256" r:id="rId5"/>
    <p:sldId id="257" r:id="rId6"/>
    <p:sldId id="258" r:id="rId7"/>
    <p:sldId id="259" r:id="rId8"/>
    <p:sldId id="260" r:id="rId9"/>
    <p:sldId id="270" r:id="rId10"/>
    <p:sldId id="272" r:id="rId11"/>
    <p:sldId id="271" r:id="rId12"/>
    <p:sldId id="261" r:id="rId13"/>
    <p:sldId id="269" r:id="rId14"/>
    <p:sldId id="268" r:id="rId15"/>
    <p:sldId id="273" r:id="rId16"/>
    <p:sldId id="263" r:id="rId17"/>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543" autoAdjust="0"/>
    <p:restoredTop sz="94610"/>
  </p:normalViewPr>
  <p:slideViewPr>
    <p:cSldViewPr snapToGrid="0" snapToObjects="1">
      <p:cViewPr varScale="1">
        <p:scale>
          <a:sx n="68" d="100"/>
          <a:sy n="68" d="100"/>
        </p:scale>
        <p:origin x="72" y="1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021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01335" y="962758"/>
            <a:ext cx="10364488" cy="3049717"/>
          </a:xfrm>
        </p:spPr>
        <p:txBody>
          <a:bodyPr bIns="0" anchor="b">
            <a:normAutofit/>
          </a:bodyPr>
          <a:lstStyle>
            <a:lvl1pPr algn="l">
              <a:defRPr sz="7920"/>
            </a:lvl1pPr>
          </a:lstStyle>
          <a:p>
            <a:r>
              <a:rPr lang="en-US"/>
              <a:t>Click to edit Master title style</a:t>
            </a:r>
            <a:endParaRPr lang="en-US" dirty="0"/>
          </a:p>
        </p:txBody>
      </p:sp>
      <p:sp>
        <p:nvSpPr>
          <p:cNvPr id="3" name="Subtitle 2"/>
          <p:cNvSpPr>
            <a:spLocks noGrp="1"/>
          </p:cNvSpPr>
          <p:nvPr>
            <p:ph type="subTitle" idx="1"/>
          </p:nvPr>
        </p:nvSpPr>
        <p:spPr>
          <a:xfrm>
            <a:off x="2901336" y="4237446"/>
            <a:ext cx="10364486" cy="1173145"/>
          </a:xfrm>
        </p:spPr>
        <p:txBody>
          <a:bodyPr tIns="91440" bIns="91440">
            <a:normAutofit/>
          </a:bodyPr>
          <a:lstStyle>
            <a:lvl1pPr marL="0" indent="0" algn="l">
              <a:buNone/>
              <a:defRPr sz="2160" b="0" cap="all" baseline="0">
                <a:solidFill>
                  <a:schemeClr val="tx1"/>
                </a:solidFill>
              </a:defRPr>
            </a:lvl1pPr>
            <a:lvl2pPr marL="548640" indent="0" algn="ctr">
              <a:buNone/>
              <a:defRPr sz="216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6/16/2024</a:t>
            </a:fld>
            <a:endParaRPr lang="en-US" dirty="0"/>
          </a:p>
        </p:txBody>
      </p:sp>
      <p:sp>
        <p:nvSpPr>
          <p:cNvPr id="5" name="Footer Placeholder 4"/>
          <p:cNvSpPr>
            <a:spLocks noGrp="1"/>
          </p:cNvSpPr>
          <p:nvPr>
            <p:ph type="ftr" sz="quarter" idx="11"/>
          </p:nvPr>
        </p:nvSpPr>
        <p:spPr>
          <a:xfrm>
            <a:off x="2899801" y="395169"/>
            <a:ext cx="5968698" cy="371041"/>
          </a:xfrm>
        </p:spPr>
        <p:txBody>
          <a:bodyPr/>
          <a:lstStyle/>
          <a:p>
            <a:endParaRPr lang="en-US" dirty="0"/>
          </a:p>
        </p:txBody>
      </p:sp>
      <p:sp>
        <p:nvSpPr>
          <p:cNvPr id="6" name="Slide Number Placeholder 5"/>
          <p:cNvSpPr>
            <a:spLocks noGrp="1"/>
          </p:cNvSpPr>
          <p:nvPr>
            <p:ph type="sldNum" sz="quarter" idx="12"/>
          </p:nvPr>
        </p:nvSpPr>
        <p:spPr>
          <a:xfrm>
            <a:off x="1725197" y="958767"/>
            <a:ext cx="973223" cy="604294"/>
          </a:xfrm>
        </p:spPr>
        <p:txBody>
          <a:bodyPr/>
          <a:lstStyle/>
          <a:p>
            <a:fld id="{6D22F896-40B5-4ADD-8801-0D06FADFA095}" type="slidenum">
              <a:rPr lang="en-US" dirty="0"/>
              <a:t>‹#›</a:t>
            </a:fld>
            <a:endParaRPr lang="en-US" dirty="0"/>
          </a:p>
        </p:txBody>
      </p:sp>
      <p:cxnSp>
        <p:nvCxnSpPr>
          <p:cNvPr id="15" name="Straight Connector 14"/>
          <p:cNvCxnSpPr/>
          <p:nvPr/>
        </p:nvCxnSpPr>
        <p:spPr>
          <a:xfrm>
            <a:off x="2901336" y="4234250"/>
            <a:ext cx="1036448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5844715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9215514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326933" y="958768"/>
            <a:ext cx="1938890" cy="5591867"/>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733606" y="958768"/>
            <a:ext cx="9394596" cy="559186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1326933" y="958768"/>
            <a:ext cx="0" cy="5591867"/>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7972215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0703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0297087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45087" y="2107356"/>
            <a:ext cx="10371785" cy="2265540"/>
          </a:xfrm>
        </p:spPr>
        <p:txBody>
          <a:bodyPr anchor="b">
            <a:normAutofit/>
          </a:bodyPr>
          <a:lstStyle>
            <a:lvl1pPr algn="l">
              <a:defRPr sz="4320"/>
            </a:lvl1pPr>
          </a:lstStyle>
          <a:p>
            <a:r>
              <a:rPr lang="en-US"/>
              <a:t>Click to edit Master title style</a:t>
            </a:r>
            <a:endParaRPr lang="en-US" dirty="0"/>
          </a:p>
        </p:txBody>
      </p:sp>
      <p:sp>
        <p:nvSpPr>
          <p:cNvPr id="3" name="Text Placeholder 2"/>
          <p:cNvSpPr>
            <a:spLocks noGrp="1"/>
          </p:cNvSpPr>
          <p:nvPr>
            <p:ph type="body" idx="1"/>
          </p:nvPr>
        </p:nvSpPr>
        <p:spPr>
          <a:xfrm>
            <a:off x="1745087" y="4567435"/>
            <a:ext cx="10356535" cy="1215515"/>
          </a:xfrm>
        </p:spPr>
        <p:txBody>
          <a:bodyPr tIns="91440">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745087" y="4565982"/>
            <a:ext cx="103565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8218698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39061" y="965867"/>
            <a:ext cx="11526762" cy="127116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736797" y="2413054"/>
            <a:ext cx="5574182" cy="41383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696525" y="2420812"/>
            <a:ext cx="5574182" cy="41298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1209734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736630" y="964996"/>
            <a:ext cx="11529193" cy="126758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736629" y="2423459"/>
            <a:ext cx="5574182" cy="962332"/>
          </a:xfrm>
        </p:spPr>
        <p:txBody>
          <a:bodyPr anchor="b">
            <a:normAutofit/>
          </a:bodyPr>
          <a:lstStyle>
            <a:lvl1pPr marL="0" indent="0">
              <a:lnSpc>
                <a:spcPct val="100000"/>
              </a:lnSpc>
              <a:buNone/>
              <a:defRPr sz="2640" b="0" cap="all" baseline="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736629" y="3389124"/>
            <a:ext cx="5574182" cy="31733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94835" y="2427604"/>
            <a:ext cx="5574182" cy="962684"/>
          </a:xfrm>
        </p:spPr>
        <p:txBody>
          <a:bodyPr anchor="b">
            <a:normAutofit/>
          </a:bodyPr>
          <a:lstStyle>
            <a:lvl1pPr marL="0" indent="0">
              <a:lnSpc>
                <a:spcPct val="100000"/>
              </a:lnSpc>
              <a:buNone/>
              <a:defRPr sz="2640" b="0" cap="all" baseline="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694835" y="3385790"/>
            <a:ext cx="5574182" cy="31648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6/16/2024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8305029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1219583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6/16/2024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34921147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3606" y="958768"/>
            <a:ext cx="3927719" cy="2696540"/>
          </a:xfrm>
        </p:spPr>
        <p:txBody>
          <a:bodyPr anchor="b">
            <a:normAutofit/>
          </a:bodyPr>
          <a:lstStyle>
            <a:lvl1pPr algn="l">
              <a:defRPr sz="2880"/>
            </a:lvl1pPr>
          </a:lstStyle>
          <a:p>
            <a:r>
              <a:rPr lang="en-US"/>
              <a:t>Click to edit Master title style</a:t>
            </a:r>
            <a:endParaRPr lang="en-US" dirty="0"/>
          </a:p>
        </p:txBody>
      </p:sp>
      <p:sp>
        <p:nvSpPr>
          <p:cNvPr id="3" name="Content Placeholder 2"/>
          <p:cNvSpPr>
            <a:spLocks noGrp="1"/>
          </p:cNvSpPr>
          <p:nvPr>
            <p:ph idx="1"/>
          </p:nvPr>
        </p:nvSpPr>
        <p:spPr>
          <a:xfrm>
            <a:off x="6052457" y="958769"/>
            <a:ext cx="7214964" cy="559059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33606" y="3846590"/>
            <a:ext cx="3930016" cy="2697817"/>
          </a:xfrm>
        </p:spPr>
        <p:txBody>
          <a:bodyPr/>
          <a:lstStyle>
            <a:lvl1pPr marL="0" indent="0" algn="l">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737936" y="3846589"/>
            <a:ext cx="392338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384731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8972865" y="578605"/>
            <a:ext cx="4889440" cy="617892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741447" y="1355416"/>
            <a:ext cx="6638794" cy="2196701"/>
          </a:xfrm>
        </p:spPr>
        <p:txBody>
          <a:bodyPr anchor="b">
            <a:normAutofit/>
          </a:bodyPr>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9749268" y="1347051"/>
            <a:ext cx="3349405" cy="4639592"/>
          </a:xfrm>
          <a:solidFill>
            <a:schemeClr val="bg1">
              <a:lumMod val="85000"/>
            </a:schemeClr>
          </a:solidFill>
          <a:ln w="9525" cap="sq">
            <a:noFill/>
            <a:miter lim="800000"/>
          </a:ln>
          <a:effectLst/>
        </p:spPr>
        <p:txBody>
          <a:bodyPr anchor="t"/>
          <a:lstStyle>
            <a:lvl1pPr marL="0" indent="0" algn="ctr">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740395" y="3775191"/>
            <a:ext cx="6629285" cy="2404490"/>
          </a:xfrm>
        </p:spPr>
        <p:txBody>
          <a:bodyPr>
            <a:normAutofit/>
          </a:bodyPr>
          <a:lstStyle>
            <a:lvl1pPr marL="0" indent="0" algn="l">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a:xfrm>
            <a:off x="1736859" y="6563828"/>
            <a:ext cx="6632821" cy="384148"/>
          </a:xfrm>
        </p:spPr>
        <p:txBody>
          <a:bodyPr/>
          <a:lstStyle>
            <a:lvl1pPr algn="l">
              <a:defRPr/>
            </a:lvl1pPr>
          </a:lstStyle>
          <a:p>
            <a:fld id="{48A87A34-81AB-432B-8DAE-1953F412C126}" type="datetimeFigureOut">
              <a:rPr lang="en-US" dirty="0"/>
              <a:pPr/>
              <a:t>6/16/2024</a:t>
            </a:fld>
            <a:endParaRPr lang="en-US" dirty="0"/>
          </a:p>
        </p:txBody>
      </p:sp>
      <p:sp>
        <p:nvSpPr>
          <p:cNvPr id="6" name="Footer Placeholder 5"/>
          <p:cNvSpPr>
            <a:spLocks noGrp="1"/>
          </p:cNvSpPr>
          <p:nvPr>
            <p:ph type="ftr" sz="quarter" idx="11"/>
          </p:nvPr>
        </p:nvSpPr>
        <p:spPr>
          <a:xfrm>
            <a:off x="1736858" y="382369"/>
            <a:ext cx="6649205" cy="385117"/>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736859" y="3772326"/>
            <a:ext cx="663282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9689391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t="-11000" b="-11000"/>
          </a:stretch>
        </a:blipFill>
        <a:effectLst/>
      </p:bgPr>
    </p:bg>
    <p:spTree>
      <p:nvGrpSpPr>
        <p:cNvPr id="1" name=""/>
        <p:cNvGrpSpPr/>
        <p:nvPr/>
      </p:nvGrpSpPr>
      <p:grpSpPr>
        <a:xfrm>
          <a:off x="0" y="0"/>
          <a:ext cx="0" cy="0"/>
          <a:chOff x="0" y="0"/>
          <a:chExt cx="0" cy="0"/>
        </a:xfrm>
      </p:grpSpPr>
      <p:sp>
        <p:nvSpPr>
          <p:cNvPr id="8" name="Rectangle 7"/>
          <p:cNvSpPr/>
          <p:nvPr/>
        </p:nvSpPr>
        <p:spPr>
          <a:xfrm>
            <a:off x="0" y="2423372"/>
            <a:ext cx="14630400" cy="49271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5">
            <a:extLst>
              <a:ext uri="{28A0092B-C50C-407E-A947-70E740481C1C}">
                <a14:useLocalDpi xmlns:a14="http://schemas.microsoft.com/office/drawing/2010/main" val="0"/>
              </a:ext>
            </a:extLst>
          </a:blip>
          <a:srcRect t="1538" b="-1538"/>
          <a:stretch/>
        </p:blipFill>
        <p:spPr bwMode="black">
          <a:xfrm>
            <a:off x="0" y="7351776"/>
            <a:ext cx="14630400" cy="891540"/>
          </a:xfrm>
          <a:prstGeom prst="rect">
            <a:avLst/>
          </a:prstGeom>
        </p:spPr>
      </p:pic>
      <p:sp>
        <p:nvSpPr>
          <p:cNvPr id="2" name="Title Placeholder 1"/>
          <p:cNvSpPr>
            <a:spLocks noGrp="1"/>
          </p:cNvSpPr>
          <p:nvPr>
            <p:ph type="title"/>
          </p:nvPr>
        </p:nvSpPr>
        <p:spPr>
          <a:xfrm>
            <a:off x="1741895" y="965423"/>
            <a:ext cx="11523930" cy="125908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741895" y="2418879"/>
            <a:ext cx="11523930" cy="41407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064966" y="396445"/>
            <a:ext cx="4200858" cy="371041"/>
          </a:xfrm>
          <a:prstGeom prst="rect">
            <a:avLst/>
          </a:prstGeom>
        </p:spPr>
        <p:txBody>
          <a:bodyPr vert="horz" lIns="91440" tIns="45720" rIns="91440" bIns="45720" rtlCol="0" anchor="ctr"/>
          <a:lstStyle>
            <a:lvl1pPr algn="r">
              <a:defRPr sz="1200">
                <a:solidFill>
                  <a:schemeClr val="tx1">
                    <a:tint val="75000"/>
                  </a:schemeClr>
                </a:solidFill>
              </a:defRPr>
            </a:lvl1pPr>
          </a:lstStyle>
          <a:p>
            <a:fld id="{48A87A34-81AB-432B-8DAE-1953F412C126}" type="datetimeFigureOut">
              <a:rPr lang="en-US" dirty="0"/>
              <a:pPr/>
              <a:t>6/16/2024</a:t>
            </a:fld>
            <a:endParaRPr lang="en-US" dirty="0"/>
          </a:p>
        </p:txBody>
      </p:sp>
      <p:sp>
        <p:nvSpPr>
          <p:cNvPr id="5" name="Footer Placeholder 4"/>
          <p:cNvSpPr>
            <a:spLocks noGrp="1"/>
          </p:cNvSpPr>
          <p:nvPr>
            <p:ph type="ftr" sz="quarter" idx="3"/>
          </p:nvPr>
        </p:nvSpPr>
        <p:spPr>
          <a:xfrm>
            <a:off x="1741895" y="395169"/>
            <a:ext cx="7126603" cy="371041"/>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76073" y="958767"/>
            <a:ext cx="973223" cy="604294"/>
          </a:xfrm>
          <a:prstGeom prst="rect">
            <a:avLst/>
          </a:prstGeom>
        </p:spPr>
        <p:txBody>
          <a:bodyPr vert="horz" lIns="91440" tIns="45720" rIns="91440" bIns="45720" rtlCol="0" anchor="t"/>
          <a:lstStyle>
            <a:lvl1pPr algn="r">
              <a:defRPr sz="336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7354096"/>
            <a:ext cx="146304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0264976"/>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hf sldNum="0" hdr="0" ftr="0" dt="0"/>
  <p:txStyles>
    <p:titleStyle>
      <a:lvl1pPr algn="l" defTabSz="1097280" rtl="0" eaLnBrk="1" latinLnBrk="0" hangingPunct="1">
        <a:lnSpc>
          <a:spcPct val="90000"/>
        </a:lnSpc>
        <a:spcBef>
          <a:spcPct val="0"/>
        </a:spcBef>
        <a:buNone/>
        <a:defRPr sz="3840" b="0" i="0" kern="1200" cap="all">
          <a:solidFill>
            <a:schemeClr val="tx1"/>
          </a:solidFill>
          <a:effectLst/>
          <a:latin typeface="+mj-lt"/>
          <a:ea typeface="+mj-ea"/>
          <a:cs typeface="+mj-cs"/>
        </a:defRPr>
      </a:lvl1pPr>
    </p:titleStyle>
    <p:bodyStyle>
      <a:lvl1pPr marL="274320" indent="-274320" algn="l" defTabSz="1097280" rtl="0" eaLnBrk="1" latinLnBrk="0" hangingPunct="1">
        <a:lnSpc>
          <a:spcPct val="120000"/>
        </a:lnSpc>
        <a:spcBef>
          <a:spcPts val="1200"/>
        </a:spcBef>
        <a:buClr>
          <a:schemeClr val="accent1"/>
        </a:buClr>
        <a:buSzPct val="100000"/>
        <a:buFont typeface="Arial" panose="020B0604020202020204" pitchFamily="34" charset="0"/>
        <a:buChar char="•"/>
        <a:defRPr sz="2400" kern="1200">
          <a:solidFill>
            <a:schemeClr val="tx1"/>
          </a:solidFill>
          <a:effectLst/>
          <a:latin typeface="+mn-lt"/>
          <a:ea typeface="+mn-ea"/>
          <a:cs typeface="+mn-cs"/>
        </a:defRPr>
      </a:lvl1pPr>
      <a:lvl2pPr marL="82296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2160" kern="1200" cap="none" baseline="0">
          <a:solidFill>
            <a:schemeClr val="tx1"/>
          </a:solidFill>
          <a:effectLst/>
          <a:latin typeface="+mn-lt"/>
          <a:ea typeface="+mn-ea"/>
          <a:cs typeface="+mn-cs"/>
        </a:defRPr>
      </a:lvl2pPr>
      <a:lvl3pPr marL="137160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920" kern="1200">
          <a:solidFill>
            <a:schemeClr val="tx1"/>
          </a:solidFill>
          <a:effectLst/>
          <a:latin typeface="+mn-lt"/>
          <a:ea typeface="+mn-ea"/>
          <a:cs typeface="+mn-cs"/>
        </a:defRPr>
      </a:lvl3pPr>
      <a:lvl4pPr marL="192024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680" kern="1200" cap="none" baseline="0">
          <a:solidFill>
            <a:schemeClr val="tx1"/>
          </a:solidFill>
          <a:effectLst/>
          <a:latin typeface="+mn-lt"/>
          <a:ea typeface="+mn-ea"/>
          <a:cs typeface="+mn-cs"/>
        </a:defRPr>
      </a:lvl4pPr>
      <a:lvl5pPr marL="246888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5pPr>
      <a:lvl6pPr marL="301752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6pPr>
      <a:lvl7pPr marL="356616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7pPr>
      <a:lvl8pPr marL="411480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baseline="0">
          <a:solidFill>
            <a:schemeClr val="tx1"/>
          </a:solidFill>
          <a:effectLst/>
          <a:latin typeface="+mn-lt"/>
          <a:ea typeface="+mn-ea"/>
          <a:cs typeface="+mn-cs"/>
        </a:defRPr>
      </a:lvl8pPr>
      <a:lvl9pPr marL="466344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baseline="0">
          <a:solidFill>
            <a:schemeClr val="tx1"/>
          </a:solidFill>
          <a:effectLst/>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6AB299-0C3E-4B8F-834C-87225C046F34}"/>
              </a:ext>
            </a:extLst>
          </p:cNvPr>
          <p:cNvSpPr txBox="1"/>
          <p:nvPr/>
        </p:nvSpPr>
        <p:spPr>
          <a:xfrm>
            <a:off x="247426" y="1441525"/>
            <a:ext cx="6949440" cy="1107996"/>
          </a:xfrm>
          <a:prstGeom prst="rect">
            <a:avLst/>
          </a:prstGeom>
          <a:noFill/>
        </p:spPr>
        <p:txBody>
          <a:bodyPr wrap="square" rtlCol="0">
            <a:spAutoFit/>
          </a:bodyPr>
          <a:lstStyle/>
          <a:p>
            <a:r>
              <a:rPr lang="en-GB" sz="6600" dirty="0">
                <a:solidFill>
                  <a:srgbClr val="FF0000"/>
                </a:solidFill>
              </a:rPr>
              <a:t>STUDENT NAME ; </a:t>
            </a:r>
            <a:endParaRPr lang="en-IN" sz="6600" dirty="0">
              <a:solidFill>
                <a:srgbClr val="FF0000"/>
              </a:solidFill>
            </a:endParaRPr>
          </a:p>
        </p:txBody>
      </p:sp>
      <p:sp>
        <p:nvSpPr>
          <p:cNvPr id="3" name="TextBox 2">
            <a:extLst>
              <a:ext uri="{FF2B5EF4-FFF2-40B4-BE49-F238E27FC236}">
                <a16:creationId xmlns:a16="http://schemas.microsoft.com/office/drawing/2014/main" id="{78160C1B-1020-453F-964B-4BB3A9492590}"/>
              </a:ext>
            </a:extLst>
          </p:cNvPr>
          <p:cNvSpPr txBox="1"/>
          <p:nvPr/>
        </p:nvSpPr>
        <p:spPr>
          <a:xfrm>
            <a:off x="3883512" y="5368192"/>
            <a:ext cx="11413862" cy="1569660"/>
          </a:xfrm>
          <a:prstGeom prst="rect">
            <a:avLst/>
          </a:prstGeom>
          <a:noFill/>
        </p:spPr>
        <p:txBody>
          <a:bodyPr wrap="square" rtlCol="0">
            <a:spAutoFit/>
          </a:bodyPr>
          <a:lstStyle/>
          <a:p>
            <a:r>
              <a:rPr lang="en-GB" sz="9600" dirty="0">
                <a:solidFill>
                  <a:srgbClr val="FFFF00"/>
                </a:solidFill>
                <a:latin typeface="Algerian" panose="04020705040A02060702" pitchFamily="82" charset="0"/>
              </a:rPr>
              <a:t>AMARNADH NAIK</a:t>
            </a:r>
            <a:endParaRPr lang="en-IN" sz="9600" dirty="0">
              <a:solidFill>
                <a:srgbClr val="FFFF00"/>
              </a:solidFill>
              <a:latin typeface="Algerian" panose="04020705040A02060702" pitchFamily="82" charset="0"/>
            </a:endParaRPr>
          </a:p>
        </p:txBody>
      </p:sp>
    </p:spTree>
    <p:extLst>
      <p:ext uri="{BB962C8B-B14F-4D97-AF65-F5344CB8AC3E}">
        <p14:creationId xmlns:p14="http://schemas.microsoft.com/office/powerpoint/2010/main" val="3475465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715C38-A3BE-421F-88F7-E547163A87D9}"/>
              </a:ext>
            </a:extLst>
          </p:cNvPr>
          <p:cNvSpPr txBox="1"/>
          <p:nvPr/>
        </p:nvSpPr>
        <p:spPr>
          <a:xfrm>
            <a:off x="5220182" y="694481"/>
            <a:ext cx="4375231" cy="769441"/>
          </a:xfrm>
          <a:prstGeom prst="rect">
            <a:avLst/>
          </a:prstGeom>
          <a:noFill/>
        </p:spPr>
        <p:txBody>
          <a:bodyPr wrap="square" rtlCol="0">
            <a:spAutoFit/>
          </a:bodyPr>
          <a:lstStyle/>
          <a:p>
            <a:pPr algn="ctr"/>
            <a:r>
              <a:rPr lang="en-GB" sz="4400" dirty="0"/>
              <a:t>Project Overview</a:t>
            </a:r>
            <a:endParaRPr lang="en-IN" sz="4400" dirty="0"/>
          </a:p>
        </p:txBody>
      </p:sp>
      <p:sp>
        <p:nvSpPr>
          <p:cNvPr id="3" name="TextBox 2">
            <a:extLst>
              <a:ext uri="{FF2B5EF4-FFF2-40B4-BE49-F238E27FC236}">
                <a16:creationId xmlns:a16="http://schemas.microsoft.com/office/drawing/2014/main" id="{20EF0243-720B-4142-9B28-821066CF3636}"/>
              </a:ext>
            </a:extLst>
          </p:cNvPr>
          <p:cNvSpPr txBox="1"/>
          <p:nvPr/>
        </p:nvSpPr>
        <p:spPr>
          <a:xfrm>
            <a:off x="92597" y="2060294"/>
            <a:ext cx="8681013" cy="5016758"/>
          </a:xfrm>
          <a:prstGeom prst="rect">
            <a:avLst/>
          </a:prstGeom>
          <a:noFill/>
        </p:spPr>
        <p:txBody>
          <a:bodyPr wrap="square" rtlCol="0">
            <a:spAutoFit/>
          </a:bodyPr>
          <a:lstStyle/>
          <a:p>
            <a:pPr marL="285750" indent="-285750">
              <a:buFont typeface="Wingdings" panose="05000000000000000000" pitchFamily="2" charset="2"/>
              <a:buChar char="v"/>
            </a:pPr>
            <a:r>
              <a:rPr lang="en-GB" sz="3200" dirty="0"/>
              <a:t>Keylogger can be in two forms software and hardware</a:t>
            </a:r>
          </a:p>
          <a:p>
            <a:pPr marL="285750" indent="-285750">
              <a:buFont typeface="Wingdings" panose="05000000000000000000" pitchFamily="2" charset="2"/>
              <a:buChar char="v"/>
            </a:pPr>
            <a:r>
              <a:rPr lang="en-GB" sz="3200" dirty="0"/>
              <a:t>Software keylogger is a backend programme which capture every key stroke and mouse click and store the data base of the user operation</a:t>
            </a:r>
          </a:p>
          <a:p>
            <a:pPr marL="285750" indent="-285750">
              <a:buFont typeface="Wingdings" panose="05000000000000000000" pitchFamily="2" charset="2"/>
              <a:buChar char="v"/>
            </a:pPr>
            <a:r>
              <a:rPr lang="en-IN" sz="3200" dirty="0"/>
              <a:t>Hardware keylogger is a device which need to install in the CPU  or compatibles slot and port</a:t>
            </a:r>
          </a:p>
          <a:p>
            <a:pPr marL="285750" indent="-285750">
              <a:buFont typeface="Wingdings" panose="05000000000000000000" pitchFamily="2" charset="2"/>
              <a:buChar char="v"/>
            </a:pPr>
            <a:r>
              <a:rPr lang="en-IN" sz="3200" dirty="0"/>
              <a:t>To protect your system from keylogger by  using a good firewall protection and closing the bad-gateway of ports and servers </a:t>
            </a:r>
          </a:p>
        </p:txBody>
      </p:sp>
      <p:pic>
        <p:nvPicPr>
          <p:cNvPr id="5" name="Picture 4">
            <a:extLst>
              <a:ext uri="{FF2B5EF4-FFF2-40B4-BE49-F238E27FC236}">
                <a16:creationId xmlns:a16="http://schemas.microsoft.com/office/drawing/2014/main" id="{D25BF1BF-F9B8-482A-8D5D-8086904023E6}"/>
              </a:ext>
            </a:extLst>
          </p:cNvPr>
          <p:cNvPicPr>
            <a:picLocks noChangeAspect="1"/>
          </p:cNvPicPr>
          <p:nvPr/>
        </p:nvPicPr>
        <p:blipFill rotWithShape="1">
          <a:blip r:embed="rId3"/>
          <a:srcRect l="38791" t="4601"/>
          <a:stretch/>
        </p:blipFill>
        <p:spPr>
          <a:xfrm>
            <a:off x="9340770" y="2257063"/>
            <a:ext cx="3981993" cy="4079956"/>
          </a:xfrm>
          <a:prstGeom prst="rect">
            <a:avLst/>
          </a:prstGeom>
          <a:effectLst>
            <a:glow rad="228600">
              <a:schemeClr val="accent2">
                <a:satMod val="175000"/>
                <a:alpha val="40000"/>
              </a:schemeClr>
            </a:glow>
          </a:effectLst>
          <a:scene3d>
            <a:camera prst="orthographicFront"/>
            <a:lightRig rig="threePt" dir="t"/>
          </a:scene3d>
          <a:sp3d>
            <a:bevelT/>
          </a:sp3d>
        </p:spPr>
      </p:pic>
    </p:spTree>
    <p:extLst>
      <p:ext uri="{BB962C8B-B14F-4D97-AF65-F5344CB8AC3E}">
        <p14:creationId xmlns:p14="http://schemas.microsoft.com/office/powerpoint/2010/main" val="224202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11000">
              <a:srgbClr val="7030A0"/>
            </a:gs>
            <a:gs pos="100000">
              <a:srgbClr val="00B050"/>
            </a:gs>
          </a:gsLst>
          <a:lin ang="12600000"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0F7A98-F13B-48D5-B646-635BD4D8577F}"/>
              </a:ext>
            </a:extLst>
          </p:cNvPr>
          <p:cNvSpPr txBox="1"/>
          <p:nvPr/>
        </p:nvSpPr>
        <p:spPr>
          <a:xfrm>
            <a:off x="3472406" y="857584"/>
            <a:ext cx="7974956" cy="1015663"/>
          </a:xfrm>
          <a:prstGeom prst="rect">
            <a:avLst/>
          </a:prstGeom>
          <a:noFill/>
        </p:spPr>
        <p:txBody>
          <a:bodyPr wrap="square" rtlCol="0">
            <a:spAutoFit/>
          </a:bodyPr>
          <a:lstStyle/>
          <a:p>
            <a:pPr algn="ctr"/>
            <a:r>
              <a:rPr lang="en-GB" sz="6000" dirty="0">
                <a:solidFill>
                  <a:schemeClr val="accent3"/>
                </a:solidFill>
              </a:rPr>
              <a:t>Who are end users?</a:t>
            </a:r>
            <a:endParaRPr lang="en-IN" sz="6000" dirty="0">
              <a:solidFill>
                <a:schemeClr val="accent3"/>
              </a:solidFill>
            </a:endParaRPr>
          </a:p>
        </p:txBody>
      </p:sp>
      <p:sp>
        <p:nvSpPr>
          <p:cNvPr id="3" name="TextBox 2">
            <a:extLst>
              <a:ext uri="{FF2B5EF4-FFF2-40B4-BE49-F238E27FC236}">
                <a16:creationId xmlns:a16="http://schemas.microsoft.com/office/drawing/2014/main" id="{6DB1F2B8-6E70-4963-9282-B45F84C913A8}"/>
              </a:ext>
            </a:extLst>
          </p:cNvPr>
          <p:cNvSpPr txBox="1"/>
          <p:nvPr/>
        </p:nvSpPr>
        <p:spPr>
          <a:xfrm>
            <a:off x="3020991" y="1873247"/>
            <a:ext cx="10613985" cy="1815882"/>
          </a:xfrm>
          <a:prstGeom prst="rect">
            <a:avLst/>
          </a:prstGeom>
          <a:noFill/>
        </p:spPr>
        <p:txBody>
          <a:bodyPr wrap="square" rtlCol="0">
            <a:spAutoFit/>
          </a:bodyPr>
          <a:lstStyle/>
          <a:p>
            <a:r>
              <a:rPr lang="en-GB" sz="2800" dirty="0"/>
              <a:t>Keylogger is used for various purposes like finding the error in the system and network and like monitoring the  system from attackers and detecting the unknown application running in the background or back end etc</a:t>
            </a:r>
            <a:endParaRPr lang="en-IN" sz="2800" dirty="0"/>
          </a:p>
        </p:txBody>
      </p:sp>
      <p:sp>
        <p:nvSpPr>
          <p:cNvPr id="4" name="TextBox 3">
            <a:extLst>
              <a:ext uri="{FF2B5EF4-FFF2-40B4-BE49-F238E27FC236}">
                <a16:creationId xmlns:a16="http://schemas.microsoft.com/office/drawing/2014/main" id="{6CB76B4E-5C18-48BA-90BC-4ED20CB42F41}"/>
              </a:ext>
            </a:extLst>
          </p:cNvPr>
          <p:cNvSpPr txBox="1"/>
          <p:nvPr/>
        </p:nvSpPr>
        <p:spPr>
          <a:xfrm>
            <a:off x="2951544" y="4281311"/>
            <a:ext cx="3009418" cy="1938992"/>
          </a:xfrm>
          <a:prstGeom prst="rect">
            <a:avLst/>
          </a:prstGeom>
          <a:noFill/>
        </p:spPr>
        <p:txBody>
          <a:bodyPr wrap="square" rtlCol="0">
            <a:spAutoFit/>
          </a:bodyPr>
          <a:lstStyle/>
          <a:p>
            <a:pPr marL="285750" indent="-285750">
              <a:buFont typeface="Arial" panose="020B0604020202020204" pitchFamily="34" charset="0"/>
              <a:buChar char="•"/>
            </a:pPr>
            <a:r>
              <a:rPr lang="en-GB" sz="2400" dirty="0"/>
              <a:t>IT professionals</a:t>
            </a:r>
          </a:p>
          <a:p>
            <a:pPr marL="285750" indent="-285750">
              <a:buFont typeface="Arial" panose="020B0604020202020204" pitchFamily="34" charset="0"/>
              <a:buChar char="•"/>
            </a:pPr>
            <a:r>
              <a:rPr lang="en-GB" sz="2400" dirty="0"/>
              <a:t>Hackers </a:t>
            </a:r>
          </a:p>
          <a:p>
            <a:pPr marL="285750" indent="-285750">
              <a:buFont typeface="Arial" panose="020B0604020202020204" pitchFamily="34" charset="0"/>
              <a:buChar char="•"/>
            </a:pPr>
            <a:r>
              <a:rPr lang="en-GB" sz="2400" dirty="0"/>
              <a:t>Parental control </a:t>
            </a:r>
          </a:p>
          <a:p>
            <a:pPr marL="285750" indent="-285750">
              <a:buFont typeface="Arial" panose="020B0604020202020204" pitchFamily="34" charset="0"/>
              <a:buChar char="•"/>
            </a:pPr>
            <a:r>
              <a:rPr lang="en-GB" sz="2400" dirty="0"/>
              <a:t>Cyber crime  </a:t>
            </a:r>
          </a:p>
          <a:p>
            <a:pPr marL="285750" indent="-285750">
              <a:buFont typeface="Arial" panose="020B0604020202020204" pitchFamily="34" charset="0"/>
              <a:buChar char="•"/>
            </a:pPr>
            <a:r>
              <a:rPr lang="en-GB" sz="2400" dirty="0"/>
              <a:t>FBI</a:t>
            </a:r>
            <a:endParaRPr lang="en-IN" sz="2400" dirty="0"/>
          </a:p>
        </p:txBody>
      </p:sp>
      <p:sp>
        <p:nvSpPr>
          <p:cNvPr id="5" name="TextBox 4">
            <a:extLst>
              <a:ext uri="{FF2B5EF4-FFF2-40B4-BE49-F238E27FC236}">
                <a16:creationId xmlns:a16="http://schemas.microsoft.com/office/drawing/2014/main" id="{EC067730-7D95-4DD7-B2A1-A511159C3860}"/>
              </a:ext>
            </a:extLst>
          </p:cNvPr>
          <p:cNvSpPr txBox="1"/>
          <p:nvPr/>
        </p:nvSpPr>
        <p:spPr>
          <a:xfrm>
            <a:off x="2650602" y="3819646"/>
            <a:ext cx="5440102" cy="461665"/>
          </a:xfrm>
          <a:prstGeom prst="rect">
            <a:avLst/>
          </a:prstGeom>
          <a:noFill/>
        </p:spPr>
        <p:txBody>
          <a:bodyPr wrap="square" rtlCol="0">
            <a:spAutoFit/>
          </a:bodyPr>
          <a:lstStyle/>
          <a:p>
            <a:r>
              <a:rPr lang="en-GB" sz="2400" dirty="0">
                <a:solidFill>
                  <a:schemeClr val="accent3"/>
                </a:solidFill>
              </a:rPr>
              <a:t>Most  common users of keyloggers</a:t>
            </a:r>
            <a:endParaRPr lang="en-IN" sz="2400" dirty="0">
              <a:solidFill>
                <a:schemeClr val="accent3"/>
              </a:solidFill>
            </a:endParaRPr>
          </a:p>
        </p:txBody>
      </p:sp>
      <p:pic>
        <p:nvPicPr>
          <p:cNvPr id="7" name="Picture 6">
            <a:extLst>
              <a:ext uri="{FF2B5EF4-FFF2-40B4-BE49-F238E27FC236}">
                <a16:creationId xmlns:a16="http://schemas.microsoft.com/office/drawing/2014/main" id="{7DEB3A3F-ED9B-435C-A445-57A472C99E5A}"/>
              </a:ext>
            </a:extLst>
          </p:cNvPr>
          <p:cNvPicPr>
            <a:picLocks noChangeAspect="1"/>
          </p:cNvPicPr>
          <p:nvPr/>
        </p:nvPicPr>
        <p:blipFill>
          <a:blip r:embed="rId2"/>
          <a:stretch>
            <a:fillRect/>
          </a:stretch>
        </p:blipFill>
        <p:spPr>
          <a:xfrm>
            <a:off x="7948853" y="3689129"/>
            <a:ext cx="4867275" cy="3429000"/>
          </a:xfrm>
          <a:prstGeom prst="rect">
            <a:avLst/>
          </a:prstGeom>
        </p:spPr>
      </p:pic>
    </p:spTree>
    <p:extLst>
      <p:ext uri="{BB962C8B-B14F-4D97-AF65-F5344CB8AC3E}">
        <p14:creationId xmlns:p14="http://schemas.microsoft.com/office/powerpoint/2010/main" val="874890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1"/>
            <a:ext cx="14630400" cy="8137207"/>
          </a:xfrm>
          <a:prstGeom prst="rect">
            <a:avLst/>
          </a:prstGeom>
          <a:solidFill>
            <a:srgbClr val="FFFFFF"/>
          </a:solidFill>
          <a:ln/>
        </p:spPr>
      </p:sp>
      <p:sp>
        <p:nvSpPr>
          <p:cNvPr id="4" name="Text 2"/>
          <p:cNvSpPr/>
          <p:nvPr/>
        </p:nvSpPr>
        <p:spPr>
          <a:xfrm>
            <a:off x="3621167" y="155496"/>
            <a:ext cx="7388066" cy="1244203"/>
          </a:xfrm>
          <a:prstGeom prst="rect">
            <a:avLst/>
          </a:prstGeom>
          <a:noFill/>
          <a:ln/>
        </p:spPr>
        <p:txBody>
          <a:bodyPr wrap="square" rtlCol="0" anchor="t"/>
          <a:lstStyle/>
          <a:p>
            <a:pPr marL="0" indent="0">
              <a:lnSpc>
                <a:spcPts val="3827"/>
              </a:lnSpc>
              <a:buNone/>
            </a:pPr>
            <a:r>
              <a:rPr lang="en-US" sz="3062" b="1" dirty="0">
                <a:solidFill>
                  <a:srgbClr val="333F70"/>
                </a:solidFill>
                <a:latin typeface="Unbounded" pitchFamily="34" charset="0"/>
                <a:ea typeface="Unbounded" pitchFamily="34" charset="-122"/>
              </a:rPr>
              <a:t>Your solution and its value proposition  </a:t>
            </a:r>
            <a:endParaRPr lang="en-US" sz="3062" dirty="0"/>
          </a:p>
        </p:txBody>
      </p:sp>
      <p:pic>
        <p:nvPicPr>
          <p:cNvPr id="5" name="Image 0" descr="preencoded.png"/>
          <p:cNvPicPr>
            <a:picLocks noChangeAspect="1"/>
          </p:cNvPicPr>
          <p:nvPr/>
        </p:nvPicPr>
        <p:blipFill>
          <a:blip r:embed="rId3"/>
          <a:stretch>
            <a:fillRect/>
          </a:stretch>
        </p:blipFill>
        <p:spPr>
          <a:xfrm>
            <a:off x="3621167" y="1710690"/>
            <a:ext cx="777597" cy="1244203"/>
          </a:xfrm>
          <a:prstGeom prst="rect">
            <a:avLst/>
          </a:prstGeom>
        </p:spPr>
      </p:pic>
      <p:sp>
        <p:nvSpPr>
          <p:cNvPr id="6" name="Text 3"/>
          <p:cNvSpPr/>
          <p:nvPr/>
        </p:nvSpPr>
        <p:spPr>
          <a:xfrm>
            <a:off x="4632008" y="1866186"/>
            <a:ext cx="2351365" cy="243007"/>
          </a:xfrm>
          <a:prstGeom prst="rect">
            <a:avLst/>
          </a:prstGeom>
          <a:noFill/>
          <a:ln/>
        </p:spPr>
        <p:txBody>
          <a:bodyPr wrap="none" rtlCol="0" anchor="t"/>
          <a:lstStyle/>
          <a:p>
            <a:pPr marL="0" indent="0" algn="l">
              <a:lnSpc>
                <a:spcPts val="1914"/>
              </a:lnSpc>
              <a:buNone/>
            </a:pPr>
            <a:r>
              <a:rPr lang="en-US" sz="1531" b="1" dirty="0">
                <a:solidFill>
                  <a:srgbClr val="333F70"/>
                </a:solidFill>
                <a:latin typeface="Unbounded" pitchFamily="34" charset="0"/>
                <a:ea typeface="Unbounded" pitchFamily="34" charset="-122"/>
                <a:cs typeface="Unbounded" pitchFamily="34" charset="-120"/>
              </a:rPr>
              <a:t>Antivirus Software</a:t>
            </a:r>
            <a:endParaRPr lang="en-US" sz="1531" dirty="0"/>
          </a:p>
        </p:txBody>
      </p:sp>
      <p:sp>
        <p:nvSpPr>
          <p:cNvPr id="7" name="Text 4"/>
          <p:cNvSpPr/>
          <p:nvPr/>
        </p:nvSpPr>
        <p:spPr>
          <a:xfrm>
            <a:off x="4632008" y="2202418"/>
            <a:ext cx="6377226" cy="466487"/>
          </a:xfrm>
          <a:prstGeom prst="rect">
            <a:avLst/>
          </a:prstGeom>
          <a:noFill/>
          <a:ln/>
        </p:spPr>
        <p:txBody>
          <a:bodyPr wrap="square" rtlCol="0" anchor="t"/>
          <a:lstStyle/>
          <a:p>
            <a:pPr marL="0" indent="0" algn="l">
              <a:lnSpc>
                <a:spcPts val="1837"/>
              </a:lnSpc>
              <a:buNone/>
            </a:pPr>
            <a:r>
              <a:rPr lang="en-US" sz="1225" dirty="0">
                <a:solidFill>
                  <a:srgbClr val="333F70"/>
                </a:solidFill>
                <a:latin typeface="Open Sans" pitchFamily="34" charset="0"/>
                <a:ea typeface="Open Sans" pitchFamily="34" charset="-122"/>
                <a:cs typeface="Open Sans" pitchFamily="34" charset="-120"/>
              </a:rPr>
              <a:t>Use a reputable antivirus software that includes protection against keyloggers. These programs can detect and remove keyloggers before they can cause harm.</a:t>
            </a:r>
            <a:endParaRPr lang="en-US" sz="1225" dirty="0"/>
          </a:p>
        </p:txBody>
      </p:sp>
      <p:pic>
        <p:nvPicPr>
          <p:cNvPr id="8" name="Image 1" descr="preencoded.png"/>
          <p:cNvPicPr>
            <a:picLocks noChangeAspect="1"/>
          </p:cNvPicPr>
          <p:nvPr/>
        </p:nvPicPr>
        <p:blipFill>
          <a:blip r:embed="rId4"/>
          <a:stretch>
            <a:fillRect/>
          </a:stretch>
        </p:blipFill>
        <p:spPr>
          <a:xfrm>
            <a:off x="3621167" y="2954893"/>
            <a:ext cx="777597" cy="1346954"/>
          </a:xfrm>
          <a:prstGeom prst="rect">
            <a:avLst/>
          </a:prstGeom>
        </p:spPr>
      </p:pic>
      <p:sp>
        <p:nvSpPr>
          <p:cNvPr id="9" name="Text 5"/>
          <p:cNvSpPr/>
          <p:nvPr/>
        </p:nvSpPr>
        <p:spPr>
          <a:xfrm>
            <a:off x="4632008" y="3110389"/>
            <a:ext cx="1944172" cy="243007"/>
          </a:xfrm>
          <a:prstGeom prst="rect">
            <a:avLst/>
          </a:prstGeom>
          <a:noFill/>
          <a:ln/>
        </p:spPr>
        <p:txBody>
          <a:bodyPr wrap="none" rtlCol="0" anchor="t"/>
          <a:lstStyle/>
          <a:p>
            <a:pPr marL="0" indent="0" algn="l">
              <a:lnSpc>
                <a:spcPts val="1914"/>
              </a:lnSpc>
              <a:buNone/>
            </a:pPr>
            <a:r>
              <a:rPr lang="en-US" sz="1531" b="1" dirty="0">
                <a:solidFill>
                  <a:srgbClr val="333F70"/>
                </a:solidFill>
                <a:latin typeface="Unbounded" pitchFamily="34" charset="0"/>
                <a:ea typeface="Unbounded" pitchFamily="34" charset="-122"/>
                <a:cs typeface="Unbounded" pitchFamily="34" charset="-120"/>
              </a:rPr>
              <a:t>Firewall</a:t>
            </a:r>
            <a:endParaRPr lang="en-US" sz="1531" dirty="0"/>
          </a:p>
        </p:txBody>
      </p:sp>
      <p:sp>
        <p:nvSpPr>
          <p:cNvPr id="10" name="Text 6"/>
          <p:cNvSpPr/>
          <p:nvPr/>
        </p:nvSpPr>
        <p:spPr>
          <a:xfrm>
            <a:off x="4632008" y="3446621"/>
            <a:ext cx="6377226" cy="699730"/>
          </a:xfrm>
          <a:prstGeom prst="rect">
            <a:avLst/>
          </a:prstGeom>
          <a:noFill/>
          <a:ln/>
        </p:spPr>
        <p:txBody>
          <a:bodyPr wrap="square" rtlCol="0" anchor="t"/>
          <a:lstStyle/>
          <a:p>
            <a:pPr marL="0" indent="0" algn="l">
              <a:lnSpc>
                <a:spcPts val="1837"/>
              </a:lnSpc>
              <a:buNone/>
            </a:pPr>
            <a:r>
              <a:rPr lang="en-US" sz="1225" dirty="0">
                <a:solidFill>
                  <a:srgbClr val="333F70"/>
                </a:solidFill>
                <a:latin typeface="Open Sans" pitchFamily="34" charset="0"/>
                <a:ea typeface="Open Sans" pitchFamily="34" charset="-122"/>
                <a:cs typeface="Open Sans" pitchFamily="34" charset="-120"/>
              </a:rPr>
              <a:t>Enable your computer's built-in firewall or install a third-party firewall. Firewalls can block unauthorized network access, preventing attackers from remotely installing keyloggers.</a:t>
            </a:r>
            <a:endParaRPr lang="en-US" sz="1225" dirty="0"/>
          </a:p>
        </p:txBody>
      </p:sp>
      <p:pic>
        <p:nvPicPr>
          <p:cNvPr id="11" name="Image 2" descr="preencoded.png"/>
          <p:cNvPicPr>
            <a:picLocks noChangeAspect="1"/>
          </p:cNvPicPr>
          <p:nvPr/>
        </p:nvPicPr>
        <p:blipFill>
          <a:blip r:embed="rId5"/>
          <a:stretch>
            <a:fillRect/>
          </a:stretch>
        </p:blipFill>
        <p:spPr>
          <a:xfrm>
            <a:off x="3621167" y="4301847"/>
            <a:ext cx="777597" cy="1244203"/>
          </a:xfrm>
          <a:prstGeom prst="rect">
            <a:avLst/>
          </a:prstGeom>
        </p:spPr>
      </p:pic>
      <p:sp>
        <p:nvSpPr>
          <p:cNvPr id="12" name="Text 7"/>
          <p:cNvSpPr/>
          <p:nvPr/>
        </p:nvSpPr>
        <p:spPr>
          <a:xfrm>
            <a:off x="4632008" y="4457343"/>
            <a:ext cx="2930843" cy="243007"/>
          </a:xfrm>
          <a:prstGeom prst="rect">
            <a:avLst/>
          </a:prstGeom>
          <a:noFill/>
          <a:ln/>
        </p:spPr>
        <p:txBody>
          <a:bodyPr wrap="none" rtlCol="0" anchor="t"/>
          <a:lstStyle/>
          <a:p>
            <a:pPr marL="0" indent="0" algn="l">
              <a:lnSpc>
                <a:spcPts val="1914"/>
              </a:lnSpc>
              <a:buNone/>
            </a:pPr>
            <a:r>
              <a:rPr lang="en-US" sz="1531" b="1" dirty="0">
                <a:solidFill>
                  <a:srgbClr val="333F70"/>
                </a:solidFill>
                <a:latin typeface="Unbounded" pitchFamily="34" charset="0"/>
                <a:ea typeface="Unbounded" pitchFamily="34" charset="-122"/>
                <a:cs typeface="Unbounded" pitchFamily="34" charset="-120"/>
              </a:rPr>
              <a:t>Secure Browsing Habits</a:t>
            </a:r>
            <a:endParaRPr lang="en-US" sz="1531" dirty="0"/>
          </a:p>
        </p:txBody>
      </p:sp>
      <p:sp>
        <p:nvSpPr>
          <p:cNvPr id="13" name="Text 8"/>
          <p:cNvSpPr/>
          <p:nvPr/>
        </p:nvSpPr>
        <p:spPr>
          <a:xfrm>
            <a:off x="4632008" y="4793575"/>
            <a:ext cx="6377226" cy="466487"/>
          </a:xfrm>
          <a:prstGeom prst="rect">
            <a:avLst/>
          </a:prstGeom>
          <a:noFill/>
          <a:ln/>
        </p:spPr>
        <p:txBody>
          <a:bodyPr wrap="square" rtlCol="0" anchor="t"/>
          <a:lstStyle/>
          <a:p>
            <a:pPr marL="0" indent="0" algn="l">
              <a:lnSpc>
                <a:spcPts val="1837"/>
              </a:lnSpc>
              <a:buNone/>
            </a:pPr>
            <a:r>
              <a:rPr lang="en-US" sz="1225" dirty="0">
                <a:solidFill>
                  <a:srgbClr val="333F70"/>
                </a:solidFill>
                <a:latin typeface="Open Sans" pitchFamily="34" charset="0"/>
                <a:ea typeface="Open Sans" pitchFamily="34" charset="-122"/>
                <a:cs typeface="Open Sans" pitchFamily="34" charset="-120"/>
              </a:rPr>
              <a:t>Be cautious about clicking on links or downloading files from untrusted sources. Avoid visiting suspicious websites and ensure that you are using reputable online services.</a:t>
            </a:r>
            <a:endParaRPr lang="en-US" sz="1225" dirty="0"/>
          </a:p>
        </p:txBody>
      </p:sp>
      <p:pic>
        <p:nvPicPr>
          <p:cNvPr id="14" name="Image 3" descr="preencoded.png"/>
          <p:cNvPicPr>
            <a:picLocks noChangeAspect="1"/>
          </p:cNvPicPr>
          <p:nvPr/>
        </p:nvPicPr>
        <p:blipFill>
          <a:blip r:embed="rId6"/>
          <a:stretch>
            <a:fillRect/>
          </a:stretch>
        </p:blipFill>
        <p:spPr>
          <a:xfrm>
            <a:off x="3621167" y="5546050"/>
            <a:ext cx="777597" cy="1244203"/>
          </a:xfrm>
          <a:prstGeom prst="rect">
            <a:avLst/>
          </a:prstGeom>
        </p:spPr>
      </p:pic>
      <p:sp>
        <p:nvSpPr>
          <p:cNvPr id="15" name="Text 9"/>
          <p:cNvSpPr/>
          <p:nvPr/>
        </p:nvSpPr>
        <p:spPr>
          <a:xfrm>
            <a:off x="4632008" y="5701546"/>
            <a:ext cx="3255169" cy="243007"/>
          </a:xfrm>
          <a:prstGeom prst="rect">
            <a:avLst/>
          </a:prstGeom>
          <a:noFill/>
          <a:ln/>
        </p:spPr>
        <p:txBody>
          <a:bodyPr wrap="none" rtlCol="0" anchor="t"/>
          <a:lstStyle/>
          <a:p>
            <a:pPr marL="0" indent="0" algn="l">
              <a:lnSpc>
                <a:spcPts val="1914"/>
              </a:lnSpc>
              <a:buNone/>
            </a:pPr>
            <a:r>
              <a:rPr lang="en-US" sz="1531" b="1" dirty="0">
                <a:solidFill>
                  <a:srgbClr val="333F70"/>
                </a:solidFill>
                <a:latin typeface="Unbounded" pitchFamily="34" charset="0"/>
                <a:ea typeface="Unbounded" pitchFamily="34" charset="-122"/>
                <a:cs typeface="Unbounded" pitchFamily="34" charset="-120"/>
              </a:rPr>
              <a:t>Regular Software Updates</a:t>
            </a:r>
            <a:endParaRPr lang="en-US" sz="1531" dirty="0"/>
          </a:p>
        </p:txBody>
      </p:sp>
      <p:sp>
        <p:nvSpPr>
          <p:cNvPr id="16" name="Text 10"/>
          <p:cNvSpPr/>
          <p:nvPr/>
        </p:nvSpPr>
        <p:spPr>
          <a:xfrm>
            <a:off x="4632008" y="6037778"/>
            <a:ext cx="6377226" cy="466487"/>
          </a:xfrm>
          <a:prstGeom prst="rect">
            <a:avLst/>
          </a:prstGeom>
          <a:noFill/>
          <a:ln/>
        </p:spPr>
        <p:txBody>
          <a:bodyPr wrap="square" rtlCol="0" anchor="t"/>
          <a:lstStyle/>
          <a:p>
            <a:pPr marL="0" indent="0" algn="l">
              <a:lnSpc>
                <a:spcPts val="1837"/>
              </a:lnSpc>
              <a:buNone/>
            </a:pPr>
            <a:r>
              <a:rPr lang="en-US" sz="1225" dirty="0">
                <a:solidFill>
                  <a:srgbClr val="333F70"/>
                </a:solidFill>
                <a:latin typeface="Open Sans" pitchFamily="34" charset="0"/>
                <a:ea typeface="Open Sans" pitchFamily="34" charset="-122"/>
                <a:cs typeface="Open Sans" pitchFamily="34" charset="-120"/>
              </a:rPr>
              <a:t>Keep your operating system and software applications up to date. Software updates often include security patches that can fix vulnerabilities exploited by keyloggers.</a:t>
            </a:r>
            <a:endParaRPr lang="en-US" sz="1225" dirty="0"/>
          </a:p>
        </p:txBody>
      </p:sp>
      <p:pic>
        <p:nvPicPr>
          <p:cNvPr id="17" name="Image 4" descr="preencoded.png"/>
          <p:cNvPicPr>
            <a:picLocks noChangeAspect="1"/>
          </p:cNvPicPr>
          <p:nvPr/>
        </p:nvPicPr>
        <p:blipFill>
          <a:blip r:embed="rId7"/>
          <a:stretch>
            <a:fillRect/>
          </a:stretch>
        </p:blipFill>
        <p:spPr>
          <a:xfrm>
            <a:off x="3621167" y="6790253"/>
            <a:ext cx="777597" cy="1346954"/>
          </a:xfrm>
          <a:prstGeom prst="rect">
            <a:avLst/>
          </a:prstGeom>
        </p:spPr>
      </p:pic>
      <p:sp>
        <p:nvSpPr>
          <p:cNvPr id="18" name="Text 11"/>
          <p:cNvSpPr/>
          <p:nvPr/>
        </p:nvSpPr>
        <p:spPr>
          <a:xfrm>
            <a:off x="4632008" y="6945749"/>
            <a:ext cx="2943701" cy="243007"/>
          </a:xfrm>
          <a:prstGeom prst="rect">
            <a:avLst/>
          </a:prstGeom>
          <a:noFill/>
          <a:ln/>
        </p:spPr>
        <p:txBody>
          <a:bodyPr wrap="none" rtlCol="0" anchor="t"/>
          <a:lstStyle/>
          <a:p>
            <a:pPr marL="0" indent="0" algn="l">
              <a:lnSpc>
                <a:spcPts val="1914"/>
              </a:lnSpc>
              <a:buNone/>
            </a:pPr>
            <a:r>
              <a:rPr lang="en-US" sz="1531" b="1" dirty="0">
                <a:solidFill>
                  <a:srgbClr val="333F70"/>
                </a:solidFill>
                <a:latin typeface="Unbounded" pitchFamily="34" charset="0"/>
                <a:ea typeface="Unbounded" pitchFamily="34" charset="-122"/>
                <a:cs typeface="Unbounded" pitchFamily="34" charset="-120"/>
              </a:rPr>
              <a:t>Password Management</a:t>
            </a:r>
            <a:endParaRPr lang="en-US" sz="1531" dirty="0"/>
          </a:p>
        </p:txBody>
      </p:sp>
      <p:sp>
        <p:nvSpPr>
          <p:cNvPr id="19" name="Text 12"/>
          <p:cNvSpPr/>
          <p:nvPr/>
        </p:nvSpPr>
        <p:spPr>
          <a:xfrm>
            <a:off x="4632008" y="7281982"/>
            <a:ext cx="6377226" cy="699730"/>
          </a:xfrm>
          <a:prstGeom prst="rect">
            <a:avLst/>
          </a:prstGeom>
          <a:noFill/>
          <a:ln/>
        </p:spPr>
        <p:txBody>
          <a:bodyPr wrap="square" rtlCol="0" anchor="t"/>
          <a:lstStyle/>
          <a:p>
            <a:pPr marL="0" indent="0" algn="l">
              <a:lnSpc>
                <a:spcPts val="1837"/>
              </a:lnSpc>
              <a:buNone/>
            </a:pPr>
            <a:r>
              <a:rPr lang="en-US" sz="1225" dirty="0">
                <a:solidFill>
                  <a:srgbClr val="333F70"/>
                </a:solidFill>
                <a:latin typeface="Open Sans" pitchFamily="34" charset="0"/>
                <a:ea typeface="Open Sans" pitchFamily="34" charset="-122"/>
                <a:cs typeface="Open Sans" pitchFamily="34" charset="-120"/>
              </a:rPr>
              <a:t>Use a strong and unique password for each online account. Consider using a password manager to store and manage your passwords securely. This will minimize the damage if one account is compromised.</a:t>
            </a:r>
            <a:endParaRPr lang="en-US" sz="1225" dirty="0"/>
          </a:p>
        </p:txBody>
      </p:sp>
      <p:sp>
        <p:nvSpPr>
          <p:cNvPr id="20" name="TextBox 19">
            <a:extLst>
              <a:ext uri="{FF2B5EF4-FFF2-40B4-BE49-F238E27FC236}">
                <a16:creationId xmlns:a16="http://schemas.microsoft.com/office/drawing/2014/main" id="{3D3F80AF-1147-466B-B420-55663513147F}"/>
              </a:ext>
            </a:extLst>
          </p:cNvPr>
          <p:cNvSpPr txBox="1"/>
          <p:nvPr/>
        </p:nvSpPr>
        <p:spPr>
          <a:xfrm>
            <a:off x="1331089" y="1103679"/>
            <a:ext cx="11783028" cy="646331"/>
          </a:xfrm>
          <a:prstGeom prst="rect">
            <a:avLst/>
          </a:prstGeom>
          <a:noFill/>
        </p:spPr>
        <p:txBody>
          <a:bodyPr wrap="square" rtlCol="0">
            <a:spAutoFit/>
          </a:bodyPr>
          <a:lstStyle/>
          <a:p>
            <a:r>
              <a:rPr lang="en-GB" dirty="0">
                <a:solidFill>
                  <a:srgbClr val="FF0000"/>
                </a:solidFill>
              </a:rPr>
              <a:t>Keylogger is  a tool which record and sends user task to unfamiliar  person which leads to data breach so, things below are system protecting elements and denies the access of keylogger</a:t>
            </a:r>
            <a:endParaRPr lang="en-IN" dirty="0">
              <a:solidFill>
                <a:srgbClr val="FF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073E4D-E6B9-4B4A-8878-D101EB6A86FD}"/>
              </a:ext>
            </a:extLst>
          </p:cNvPr>
          <p:cNvSpPr txBox="1"/>
          <p:nvPr/>
        </p:nvSpPr>
        <p:spPr>
          <a:xfrm>
            <a:off x="809898" y="1476103"/>
            <a:ext cx="11939452" cy="923330"/>
          </a:xfrm>
          <a:prstGeom prst="rect">
            <a:avLst/>
          </a:prstGeom>
          <a:noFill/>
        </p:spPr>
        <p:txBody>
          <a:bodyPr wrap="square" rtlCol="0">
            <a:spAutoFit/>
          </a:bodyPr>
          <a:lstStyle/>
          <a:p>
            <a:pPr algn="ctr"/>
            <a:r>
              <a:rPr lang="en-GB" sz="5400" dirty="0">
                <a:solidFill>
                  <a:srgbClr val="FF0000"/>
                </a:solidFill>
                <a:latin typeface="Bodoni MT Black" panose="02070A03080606020203" pitchFamily="18" charset="0"/>
              </a:rPr>
              <a:t>Wow in your solution </a:t>
            </a:r>
            <a:endParaRPr lang="en-IN" sz="5400" dirty="0">
              <a:solidFill>
                <a:srgbClr val="FF0000"/>
              </a:solidFill>
              <a:latin typeface="Bodoni MT Black" panose="02070A03080606020203" pitchFamily="18" charset="0"/>
            </a:endParaRPr>
          </a:p>
        </p:txBody>
      </p:sp>
      <p:sp>
        <p:nvSpPr>
          <p:cNvPr id="3" name="TextBox 2">
            <a:extLst>
              <a:ext uri="{FF2B5EF4-FFF2-40B4-BE49-F238E27FC236}">
                <a16:creationId xmlns:a16="http://schemas.microsoft.com/office/drawing/2014/main" id="{3E5C1D13-1093-4025-AC04-F7A14649494C}"/>
              </a:ext>
            </a:extLst>
          </p:cNvPr>
          <p:cNvSpPr txBox="1"/>
          <p:nvPr/>
        </p:nvSpPr>
        <p:spPr>
          <a:xfrm>
            <a:off x="266219" y="2756263"/>
            <a:ext cx="8137002" cy="3477875"/>
          </a:xfrm>
          <a:prstGeom prst="rect">
            <a:avLst/>
          </a:prstGeom>
          <a:noFill/>
        </p:spPr>
        <p:txBody>
          <a:bodyPr wrap="square" rtlCol="0">
            <a:spAutoFit/>
          </a:bodyPr>
          <a:lstStyle/>
          <a:p>
            <a:pPr marL="285750" indent="-285750">
              <a:buFont typeface="Arial" panose="020B0604020202020204" pitchFamily="34" charset="0"/>
              <a:buChar char="•"/>
            </a:pPr>
            <a:r>
              <a:rPr lang="en-GB" sz="4400" dirty="0">
                <a:solidFill>
                  <a:srgbClr val="FFC000"/>
                </a:solidFill>
              </a:rPr>
              <a:t>Complete operations  monitoring</a:t>
            </a:r>
          </a:p>
          <a:p>
            <a:pPr marL="285750" indent="-285750">
              <a:buFont typeface="Arial" panose="020B0604020202020204" pitchFamily="34" charset="0"/>
              <a:buChar char="•"/>
            </a:pPr>
            <a:r>
              <a:rPr lang="en-GB" sz="4400" dirty="0">
                <a:solidFill>
                  <a:srgbClr val="FFC000"/>
                </a:solidFill>
              </a:rPr>
              <a:t>Generates  gathered  reports</a:t>
            </a:r>
          </a:p>
          <a:p>
            <a:pPr marL="285750" indent="-285750">
              <a:buFont typeface="Arial" panose="020B0604020202020204" pitchFamily="34" charset="0"/>
              <a:buChar char="•"/>
            </a:pPr>
            <a:r>
              <a:rPr lang="en-GB" sz="4400" dirty="0">
                <a:solidFill>
                  <a:srgbClr val="FFC000"/>
                </a:solidFill>
              </a:rPr>
              <a:t>Productivity  tracker</a:t>
            </a:r>
          </a:p>
          <a:p>
            <a:pPr marL="285750" indent="-285750">
              <a:buFont typeface="Arial" panose="020B0604020202020204" pitchFamily="34" charset="0"/>
              <a:buChar char="•"/>
            </a:pPr>
            <a:r>
              <a:rPr lang="en-GB" sz="4400" dirty="0">
                <a:solidFill>
                  <a:srgbClr val="FFC000"/>
                </a:solidFill>
              </a:rPr>
              <a:t>Back end worker</a:t>
            </a:r>
          </a:p>
          <a:p>
            <a:pPr marL="285750" indent="-285750">
              <a:buFont typeface="Arial" panose="020B0604020202020204" pitchFamily="34" charset="0"/>
              <a:buChar char="•"/>
            </a:pPr>
            <a:r>
              <a:rPr lang="en-GB" sz="4400" dirty="0">
                <a:solidFill>
                  <a:srgbClr val="FFC000"/>
                </a:solidFill>
              </a:rPr>
              <a:t>Stores data of what user  did?</a:t>
            </a:r>
            <a:endParaRPr lang="en-IN" sz="4400" dirty="0">
              <a:solidFill>
                <a:srgbClr val="FFC000"/>
              </a:solidFill>
            </a:endParaRPr>
          </a:p>
        </p:txBody>
      </p:sp>
      <p:pic>
        <p:nvPicPr>
          <p:cNvPr id="7" name="Picture 6">
            <a:extLst>
              <a:ext uri="{FF2B5EF4-FFF2-40B4-BE49-F238E27FC236}">
                <a16:creationId xmlns:a16="http://schemas.microsoft.com/office/drawing/2014/main" id="{27917190-EE2D-4F10-80C4-981DBA6E090D}"/>
              </a:ext>
            </a:extLst>
          </p:cNvPr>
          <p:cNvPicPr>
            <a:picLocks noChangeAspect="1"/>
          </p:cNvPicPr>
          <p:nvPr/>
        </p:nvPicPr>
        <p:blipFill>
          <a:blip r:embed="rId2"/>
          <a:stretch>
            <a:fillRect/>
          </a:stretch>
        </p:blipFill>
        <p:spPr>
          <a:xfrm>
            <a:off x="7892488" y="3540921"/>
            <a:ext cx="6286500" cy="3785854"/>
          </a:xfrm>
          <a:prstGeom prst="rect">
            <a:avLst/>
          </a:prstGeom>
        </p:spPr>
      </p:pic>
    </p:spTree>
    <p:extLst>
      <p:ext uri="{BB962C8B-B14F-4D97-AF65-F5344CB8AC3E}">
        <p14:creationId xmlns:p14="http://schemas.microsoft.com/office/powerpoint/2010/main" val="430435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A8BF0B-EFBC-4FC6-B571-73719A89B10F}"/>
              </a:ext>
            </a:extLst>
          </p:cNvPr>
          <p:cNvSpPr txBox="1"/>
          <p:nvPr/>
        </p:nvSpPr>
        <p:spPr>
          <a:xfrm>
            <a:off x="4885509" y="548640"/>
            <a:ext cx="5081451" cy="1107996"/>
          </a:xfrm>
          <a:prstGeom prst="rect">
            <a:avLst/>
          </a:prstGeom>
          <a:noFill/>
        </p:spPr>
        <p:txBody>
          <a:bodyPr wrap="square" rtlCol="0">
            <a:spAutoFit/>
          </a:bodyPr>
          <a:lstStyle/>
          <a:p>
            <a:pPr algn="ctr"/>
            <a:r>
              <a:rPr lang="en-GB" sz="6600" dirty="0">
                <a:solidFill>
                  <a:srgbClr val="FFFF00"/>
                </a:solidFill>
              </a:rPr>
              <a:t>MODELLING</a:t>
            </a:r>
            <a:endParaRPr lang="en-IN" sz="6600" dirty="0">
              <a:solidFill>
                <a:srgbClr val="FFFF00"/>
              </a:solidFill>
            </a:endParaRPr>
          </a:p>
        </p:txBody>
      </p:sp>
      <p:sp>
        <p:nvSpPr>
          <p:cNvPr id="4" name="TextBox 3">
            <a:extLst>
              <a:ext uri="{FF2B5EF4-FFF2-40B4-BE49-F238E27FC236}">
                <a16:creationId xmlns:a16="http://schemas.microsoft.com/office/drawing/2014/main" id="{F1C8A7E7-85D6-48CC-B37B-5856E5AAF761}"/>
              </a:ext>
            </a:extLst>
          </p:cNvPr>
          <p:cNvSpPr txBox="1"/>
          <p:nvPr/>
        </p:nvSpPr>
        <p:spPr>
          <a:xfrm>
            <a:off x="640079" y="1656636"/>
            <a:ext cx="12670972" cy="726352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dirty="0">
                <a:ln>
                  <a:noFill/>
                </a:ln>
                <a:solidFill>
                  <a:srgbClr val="FFFF00"/>
                </a:solidFill>
                <a:effectLst/>
                <a:uLnTx/>
                <a:uFillTx/>
                <a:latin typeface="Times New Roman" panose="02020603050405020304" pitchFamily="18" charset="0"/>
                <a:ea typeface="宋体" charset="0"/>
                <a:cs typeface="Times New Roman" panose="02020603050405020304" pitchFamily="18" charset="0"/>
              </a:rPr>
              <a:t>Before starting, some libraries of Python need to  install in  the system by use </a:t>
            </a:r>
            <a:r>
              <a:rPr kumimoji="0" lang="en-US" altLang="zh-CN" sz="2200" b="0" i="0" u="none" strike="noStrike" kern="1200" cap="none" spc="0" normalizeH="0" baseline="0" noProof="0" dirty="0">
                <a:ln>
                  <a:noFill/>
                </a:ln>
                <a:solidFill>
                  <a:srgbClr val="FF0000"/>
                </a:solidFill>
                <a:effectLst/>
                <a:uLnTx/>
                <a:uFillTx/>
                <a:latin typeface="Times New Roman" panose="02020603050405020304" pitchFamily="18" charset="0"/>
                <a:ea typeface="宋体" charset="0"/>
                <a:cs typeface="Times New Roman" panose="02020603050405020304" pitchFamily="18" charset="0"/>
              </a:rPr>
              <a:t>command prompt (CMD</a:t>
            </a:r>
            <a:r>
              <a:rPr kumimoji="0" lang="en-US" altLang="zh-CN" sz="2200" b="0" i="0" u="none" strike="noStrike" kern="1200" cap="none" spc="0" normalizeH="0" baseline="0" noProof="0" dirty="0">
                <a:ln>
                  <a:noFill/>
                </a:ln>
                <a:solidFill>
                  <a:srgbClr val="FFFF00"/>
                </a:solidFill>
                <a:effectLst/>
                <a:uLnTx/>
                <a:uFillTx/>
                <a:latin typeface="Times New Roman" panose="02020603050405020304" pitchFamily="18" charset="0"/>
                <a:ea typeface="宋体" charset="0"/>
                <a:cs typeface="Times New Roman" panose="02020603050405020304" pitchFamily="18" charset="0"/>
              </a:rPr>
              <a:t>) and then install python software  from official website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2200" dirty="0">
                <a:solidFill>
                  <a:srgbClr val="FFFF00"/>
                </a:solidFill>
                <a:latin typeface="Times New Roman" panose="02020603050405020304" pitchFamily="18" charset="0"/>
                <a:ea typeface="宋体" charset="0"/>
                <a:cs typeface="Times New Roman" panose="02020603050405020304" pitchFamily="18" charset="0"/>
              </a:rPr>
              <a:t>Command required for install libraries</a:t>
            </a:r>
            <a:endParaRPr kumimoji="0" lang="en-US" altLang="zh-CN" sz="2200" b="0" i="0" u="none" strike="noStrike" kern="1200" cap="none" spc="0" normalizeH="0" baseline="0" noProof="0" dirty="0">
              <a:ln>
                <a:noFill/>
              </a:ln>
              <a:solidFill>
                <a:srgbClr val="FFFF00"/>
              </a:solidFill>
              <a:effectLst/>
              <a:uLnTx/>
              <a:uFillTx/>
              <a:latin typeface="Times New Roman" panose="02020603050405020304" pitchFamily="18" charset="0"/>
              <a:ea typeface="宋体" charset="0"/>
              <a:cs typeface="Times New Roman" panose="02020603050405020304" pitchFamily="18" charset="0"/>
            </a:endParaRPr>
          </a:p>
          <a:p>
            <a:pPr marL="285750" marR="0" lvl="0" indent="-285750" algn="just" defTabSz="457200" rtl="0" eaLnBrk="1" fontAlgn="auto" latinLnBrk="0" hangingPunct="1">
              <a:lnSpc>
                <a:spcPct val="100000"/>
              </a:lnSpc>
              <a:spcBef>
                <a:spcPts val="0"/>
              </a:spcBef>
              <a:spcAft>
                <a:spcPts val="0"/>
              </a:spcAft>
              <a:buClrTx/>
              <a:buSzTx/>
              <a:buFont typeface="Wingdings" pitchFamily="2" charset="2"/>
              <a:buChar char="§"/>
              <a:tabLst/>
              <a:defRPr/>
            </a:pPr>
            <a:r>
              <a:rPr kumimoji="0" lang="en-US" altLang="zh-CN" sz="2200" b="1" i="0" u="none" strike="noStrike" kern="1200" cap="none" spc="0" normalizeH="0" baseline="0" noProof="0" dirty="0">
                <a:ln>
                  <a:noFill/>
                </a:ln>
                <a:solidFill>
                  <a:srgbClr val="FF0000"/>
                </a:solidFill>
                <a:effectLst/>
                <a:uLnTx/>
                <a:uFillTx/>
                <a:latin typeface="Times New Roman" panose="02020603050405020304" pitchFamily="18" charset="0"/>
                <a:ea typeface="宋体" charset="0"/>
                <a:cs typeface="Times New Roman" panose="02020603050405020304" pitchFamily="18" charset="0"/>
              </a:rPr>
              <a:t>pip install jsons </a:t>
            </a:r>
          </a:p>
          <a:p>
            <a:pPr marL="285750" marR="0" lvl="0" indent="-285750" algn="just" defTabSz="457200" rtl="0" eaLnBrk="1" fontAlgn="auto" latinLnBrk="0" hangingPunct="1">
              <a:lnSpc>
                <a:spcPct val="100000"/>
              </a:lnSpc>
              <a:spcBef>
                <a:spcPts val="0"/>
              </a:spcBef>
              <a:spcAft>
                <a:spcPts val="0"/>
              </a:spcAft>
              <a:buClrTx/>
              <a:buSzTx/>
              <a:buFont typeface="Wingdings" pitchFamily="2" charset="2"/>
              <a:buChar char="§"/>
              <a:tabLst/>
              <a:defRPr/>
            </a:pPr>
            <a:r>
              <a:rPr kumimoji="0" lang="en-US" altLang="zh-CN" sz="2200" b="1" i="0" u="none" strike="noStrike" kern="1200" cap="none" spc="0" normalizeH="0" baseline="0" noProof="0" dirty="0">
                <a:ln>
                  <a:noFill/>
                </a:ln>
                <a:solidFill>
                  <a:srgbClr val="FF0000"/>
                </a:solidFill>
                <a:effectLst/>
                <a:uLnTx/>
                <a:uFillTx/>
                <a:latin typeface="Times New Roman" panose="02020603050405020304" pitchFamily="18" charset="0"/>
                <a:ea typeface="宋体" charset="0"/>
                <a:cs typeface="Times New Roman" panose="02020603050405020304" pitchFamily="18" charset="0"/>
              </a:rPr>
              <a:t>pip install pynput</a:t>
            </a:r>
          </a:p>
          <a:p>
            <a:pPr marR="0" lvl="0" algn="just" defTabSz="457200" rtl="0" eaLnBrk="1" fontAlgn="auto" latinLnBrk="0" hangingPunct="1">
              <a:lnSpc>
                <a:spcPct val="100000"/>
              </a:lnSpc>
              <a:spcBef>
                <a:spcPts val="0"/>
              </a:spcBef>
              <a:spcAft>
                <a:spcPts val="0"/>
              </a:spcAft>
              <a:buClrTx/>
              <a:buSzTx/>
              <a:tabLst/>
              <a:defRPr/>
            </a:pPr>
            <a:r>
              <a:rPr kumimoji="0" lang="en-US" altLang="zh-CN" sz="2200" b="0" i="0" u="none" strike="noStrike" kern="1200" cap="none" spc="0" normalizeH="0" baseline="0" noProof="0" dirty="0">
                <a:ln>
                  <a:noFill/>
                </a:ln>
                <a:solidFill>
                  <a:srgbClr val="FFFF00"/>
                </a:solidFill>
                <a:effectLst/>
                <a:uLnTx/>
                <a:uFillTx/>
                <a:latin typeface="Times New Roman" panose="02020603050405020304" pitchFamily="18" charset="0"/>
                <a:ea typeface="宋体" charset="0"/>
                <a:cs typeface="Times New Roman" panose="02020603050405020304" pitchFamily="18" charset="0"/>
              </a:rPr>
              <a:t>Pynput</a:t>
            </a:r>
            <a:r>
              <a:rPr kumimoji="0" lang="en-US" altLang="zh-CN" sz="2200" b="0" i="0" u="sng" strike="noStrike" kern="1200" cap="none" spc="0" normalizeH="0" baseline="0" noProof="0" dirty="0">
                <a:ln>
                  <a:noFill/>
                </a:ln>
                <a:solidFill>
                  <a:srgbClr val="FFFF00"/>
                </a:solidFill>
                <a:effectLst/>
                <a:uLnTx/>
                <a:uFillTx/>
                <a:latin typeface="Times New Roman" panose="02020603050405020304" pitchFamily="18" charset="0"/>
                <a:ea typeface="宋体" charset="0"/>
                <a:cs typeface="Times New Roman" panose="02020603050405020304" pitchFamily="18" charset="0"/>
              </a:rPr>
              <a:t> </a:t>
            </a:r>
            <a:r>
              <a:rPr kumimoji="0" lang="en-US" altLang="zh-CN" sz="2200" b="0" i="0" u="none" strike="noStrike" kern="1200" cap="none" spc="0" normalizeH="0" baseline="0" noProof="0" dirty="0">
                <a:ln>
                  <a:noFill/>
                </a:ln>
                <a:solidFill>
                  <a:srgbClr val="FFFF00"/>
                </a:solidFill>
                <a:effectLst/>
                <a:uLnTx/>
                <a:uFillTx/>
                <a:latin typeface="Times New Roman" panose="02020603050405020304" pitchFamily="18" charset="0"/>
                <a:ea typeface="宋体" charset="0"/>
                <a:cs typeface="Times New Roman" panose="02020603050405020304" pitchFamily="18" charset="0"/>
              </a:rPr>
              <a:t>helps in reading keystrokes as the user types in stuff </a:t>
            </a:r>
            <a:r>
              <a:rPr kumimoji="0" lang="en-US" altLang="zh-CN" sz="2200" b="0" i="0" u="sng" strike="noStrike" kern="1200" cap="none" spc="0" normalizeH="0" baseline="0" noProof="0" dirty="0">
                <a:ln>
                  <a:noFill/>
                </a:ln>
                <a:solidFill>
                  <a:srgbClr val="FFFF00"/>
                </a:solidFill>
                <a:effectLst/>
                <a:uLnTx/>
                <a:uFillTx/>
                <a:latin typeface="Times New Roman" panose="02020603050405020304" pitchFamily="18" charset="0"/>
                <a:ea typeface="宋体" charset="0"/>
                <a:cs typeface="Times New Roman" panose="02020603050405020304" pitchFamily="18" charset="0"/>
              </a:rPr>
              <a:t>Jsons</a:t>
            </a:r>
            <a:r>
              <a:rPr kumimoji="0" lang="en-US" altLang="zh-CN" sz="2200" b="1" i="0" u="sng" strike="noStrike" kern="1200" cap="none" spc="0" normalizeH="0" baseline="0" noProof="0" dirty="0">
                <a:ln>
                  <a:noFill/>
                </a:ln>
                <a:solidFill>
                  <a:srgbClr val="FFFF00"/>
                </a:solidFill>
                <a:effectLst/>
                <a:uLnTx/>
                <a:uFillTx/>
                <a:latin typeface="Times New Roman" panose="02020603050405020304" pitchFamily="18" charset="0"/>
                <a:ea typeface="宋体" charset="0"/>
                <a:cs typeface="Times New Roman" panose="02020603050405020304" pitchFamily="18" charset="0"/>
              </a:rPr>
              <a:t> </a:t>
            </a:r>
            <a:r>
              <a:rPr kumimoji="0" lang="en-US" altLang="zh-CN" sz="2200" b="0" i="0" u="none" strike="noStrike" kern="1200" cap="none" spc="0" normalizeH="0" baseline="0" noProof="0" dirty="0">
                <a:ln>
                  <a:noFill/>
                </a:ln>
                <a:solidFill>
                  <a:srgbClr val="FFFF00"/>
                </a:solidFill>
                <a:effectLst/>
                <a:uLnTx/>
                <a:uFillTx/>
                <a:latin typeface="Times New Roman" panose="02020603050405020304" pitchFamily="18" charset="0"/>
                <a:ea typeface="宋体" charset="0"/>
                <a:cs typeface="Times New Roman" panose="02020603050405020304" pitchFamily="18" charset="0"/>
              </a:rPr>
              <a:t>is a later changing format that often exchanges data between a web server and user agent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200" b="1" i="1" u="none" strike="noStrike" kern="1200" cap="none" spc="0" normalizeH="0" baseline="0" noProof="0" dirty="0">
                <a:ln>
                  <a:noFill/>
                </a:ln>
                <a:solidFill>
                  <a:srgbClr val="FF0000"/>
                </a:solidFill>
                <a:effectLst/>
                <a:uLnTx/>
                <a:uFillTx/>
                <a:latin typeface="Times New Roman" panose="02020603050405020304" pitchFamily="18" charset="0"/>
                <a:ea typeface="宋体" charset="0"/>
                <a:cs typeface="Times New Roman" panose="02020603050405020304" pitchFamily="18" charset="0"/>
                <a:sym typeface="宋体" charset="0"/>
              </a:rPr>
              <a:t>*  Initialization  of keylogger </a:t>
            </a:r>
            <a:r>
              <a:rPr kumimoji="0" lang="en-US" altLang="zh-CN" sz="2200" b="0" i="1" u="none" strike="noStrike" kern="1200" cap="none" spc="0" normalizeH="0" baseline="0" noProof="0" dirty="0">
                <a:ln>
                  <a:noFill/>
                </a:ln>
                <a:solidFill>
                  <a:srgbClr val="FF0000"/>
                </a:solidFill>
                <a:effectLst/>
                <a:uLnTx/>
                <a:uFillTx/>
                <a:latin typeface="Times New Roman" panose="02020603050405020304" pitchFamily="18" charset="0"/>
                <a:ea typeface="宋体" charset="0"/>
                <a:cs typeface="Times New Roman" panose="02020603050405020304" pitchFamily="18" charset="0"/>
                <a:sym typeface="宋体" charset="0"/>
              </a:rPr>
              <a:t>:</a:t>
            </a:r>
            <a:br>
              <a:rPr kumimoji="0" lang="zh-CN" altLang="en-US" sz="2200" b="0" i="0" u="none" strike="noStrike" kern="1200" cap="none" spc="0" normalizeH="0" baseline="0" noProof="0" dirty="0">
                <a:ln>
                  <a:noFill/>
                </a:ln>
                <a:solidFill>
                  <a:srgbClr val="FFFF00"/>
                </a:solidFill>
                <a:effectLst/>
                <a:uLnTx/>
                <a:uFillTx/>
                <a:latin typeface="Times New Roman" panose="02020603050405020304" pitchFamily="18" charset="0"/>
                <a:ea typeface="宋体" charset="0"/>
                <a:cs typeface="Times New Roman" panose="02020603050405020304" pitchFamily="18" charset="0"/>
              </a:rPr>
            </a:br>
            <a:r>
              <a:rPr kumimoji="0" lang="zh-CN" altLang="en-US" sz="2200" b="0" i="0" u="none" strike="noStrike" kern="1200" cap="none" spc="0" normalizeH="0" baseline="0" noProof="0" dirty="0">
                <a:ln>
                  <a:noFill/>
                </a:ln>
                <a:solidFill>
                  <a:srgbClr val="FFFF00"/>
                </a:solidFill>
                <a:effectLst/>
                <a:uLnTx/>
                <a:uFillTx/>
                <a:latin typeface="Times New Roman" panose="02020603050405020304" pitchFamily="18" charset="0"/>
                <a:ea typeface="宋体" charset="0"/>
                <a:cs typeface="Times New Roman" panose="02020603050405020304" pitchFamily="18" charset="0"/>
              </a:rPr>
              <a:t> </a:t>
            </a:r>
            <a:r>
              <a:rPr kumimoji="0" lang="en-GB" altLang="zh-CN" sz="2200" b="0" i="0" u="none" strike="noStrike" kern="1200" cap="none" spc="0" normalizeH="0" baseline="0" noProof="0" dirty="0">
                <a:ln>
                  <a:noFill/>
                </a:ln>
                <a:solidFill>
                  <a:srgbClr val="FFFF00"/>
                </a:solidFill>
                <a:effectLst/>
                <a:uLnTx/>
                <a:uFillTx/>
                <a:latin typeface="Times New Roman" panose="02020603050405020304" pitchFamily="18" charset="0"/>
                <a:ea typeface="宋体" charset="0"/>
                <a:cs typeface="Times New Roman" panose="02020603050405020304" pitchFamily="18" charset="0"/>
              </a:rPr>
              <a:t>It can be done by python idle and it requires source code which can be downloaded from the git hub.</a:t>
            </a:r>
            <a:r>
              <a:rPr lang="zh-CN" altLang="en-US" sz="2200" dirty="0">
                <a:solidFill>
                  <a:srgbClr val="FFFF00"/>
                </a:solidFill>
                <a:latin typeface="Times New Roman" panose="02020603050405020304" pitchFamily="18" charset="0"/>
                <a:ea typeface="宋体" charset="0"/>
                <a:cs typeface="Times New Roman" panose="02020603050405020304" pitchFamily="18" charset="0"/>
              </a:rPr>
              <a:t> </a:t>
            </a:r>
            <a:r>
              <a:rPr lang="en-GB" altLang="zh-CN" sz="2200" dirty="0">
                <a:solidFill>
                  <a:srgbClr val="FFFF00"/>
                </a:solidFill>
                <a:latin typeface="Times New Roman" panose="02020603050405020304" pitchFamily="18" charset="0"/>
                <a:ea typeface="宋体" charset="0"/>
                <a:cs typeface="Times New Roman" panose="02020603050405020304" pitchFamily="18" charset="0"/>
              </a:rPr>
              <a:t>When the source code file is attached to python software by using the ctrl+o command then run the source code</a:t>
            </a:r>
            <a:r>
              <a:rPr lang="zh-CN" altLang="en-US" sz="2200" dirty="0">
                <a:solidFill>
                  <a:srgbClr val="FFFF00"/>
                </a:solidFill>
                <a:latin typeface="Times New Roman" panose="02020603050405020304" pitchFamily="18" charset="0"/>
                <a:ea typeface="宋体" charset="0"/>
                <a:cs typeface="Times New Roman" panose="02020603050405020304" pitchFamily="18" charset="0"/>
              </a:rPr>
              <a:t> </a:t>
            </a:r>
            <a:r>
              <a:rPr kumimoji="0" lang="en-US" altLang="zh-CN" sz="2200" b="0" i="0" u="none" strike="noStrike" kern="1200" cap="none" spc="0" normalizeH="0" baseline="0" noProof="0" dirty="0">
                <a:ln>
                  <a:noFill/>
                </a:ln>
                <a:solidFill>
                  <a:srgbClr val="FFFF00"/>
                </a:solidFill>
                <a:effectLst/>
                <a:uLnTx/>
                <a:uFillTx/>
                <a:latin typeface="Times New Roman" panose="02020603050405020304" pitchFamily="18" charset="0"/>
                <a:ea typeface="宋体" charset="0"/>
                <a:cs typeface="Times New Roman" panose="02020603050405020304" pitchFamily="18" charset="0"/>
                <a:sym typeface="宋体" charset="0"/>
              </a:rPr>
              <a:t>.keylogger interface appear with two options start and stop</a:t>
            </a:r>
            <a:endParaRPr kumimoji="0" lang="en-US" altLang="zh-CN" sz="2200" b="0" i="0" u="none" strike="noStrike" kern="1200" cap="none" spc="0" normalizeH="0" baseline="0" noProof="0" dirty="0">
              <a:ln>
                <a:noFill/>
              </a:ln>
              <a:solidFill>
                <a:srgbClr val="FFFF00"/>
              </a:solidFill>
              <a:effectLst/>
              <a:uLnTx/>
              <a:uFillTx/>
              <a:latin typeface="Times New Roman" panose="02020603050405020304" pitchFamily="18" charset="0"/>
              <a:ea typeface="宋体" charset="0"/>
              <a:cs typeface="Times New Roman" panose="02020603050405020304" pitchFamily="18"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200" b="1" i="1" u="none" strike="noStrike" kern="1200" cap="none" spc="0" normalizeH="0" baseline="0" noProof="0" dirty="0">
                <a:ln>
                  <a:noFill/>
                </a:ln>
                <a:solidFill>
                  <a:srgbClr val="FF0000"/>
                </a:solidFill>
                <a:effectLst/>
                <a:uLnTx/>
                <a:uFillTx/>
                <a:latin typeface="Times New Roman" panose="02020603050405020304" pitchFamily="18" charset="0"/>
                <a:ea typeface="宋体" charset="0"/>
                <a:cs typeface="Times New Roman" panose="02020603050405020304" pitchFamily="18" charset="0"/>
                <a:sym typeface="宋体" charset="0"/>
              </a:rPr>
              <a:t>Start command of keylogger  </a:t>
            </a:r>
            <a:r>
              <a:rPr kumimoji="0" lang="en-US" altLang="zh-CN" sz="2200" b="0" i="1" u="none" strike="noStrike" kern="1200" cap="none" spc="0" normalizeH="0" baseline="0" noProof="0" dirty="0">
                <a:ln>
                  <a:noFill/>
                </a:ln>
                <a:solidFill>
                  <a:srgbClr val="FF0000"/>
                </a:solidFill>
                <a:effectLst/>
                <a:uLnTx/>
                <a:uFillTx/>
                <a:latin typeface="Times New Roman" panose="02020603050405020304" pitchFamily="18" charset="0"/>
                <a:ea typeface="宋体" charset="0"/>
                <a:cs typeface="Times New Roman" panose="02020603050405020304" pitchFamily="18" charset="0"/>
                <a:sym typeface="宋体" charset="0"/>
              </a:rPr>
              <a:t>:</a:t>
            </a:r>
          </a:p>
          <a:p>
            <a:pPr marR="0" lvl="0" algn="l" defTabSz="457200" rtl="0" eaLnBrk="1" fontAlgn="auto" latinLnBrk="0" hangingPunct="1">
              <a:lnSpc>
                <a:spcPct val="100000"/>
              </a:lnSpc>
              <a:spcBef>
                <a:spcPts val="0"/>
              </a:spcBef>
              <a:spcAft>
                <a:spcPts val="0"/>
              </a:spcAft>
              <a:buClrTx/>
              <a:buSzTx/>
              <a:tabLst/>
              <a:defRPr/>
            </a:pPr>
            <a:r>
              <a:rPr kumimoji="0" lang="en-US" altLang="zh-CN" sz="2200" b="0" i="1" u="none" strike="noStrike" kern="1200" cap="none" spc="0" normalizeH="0" baseline="0" noProof="0" dirty="0">
                <a:ln>
                  <a:noFill/>
                </a:ln>
                <a:solidFill>
                  <a:srgbClr val="FFFF00"/>
                </a:solidFill>
                <a:effectLst/>
                <a:uLnTx/>
                <a:uFillTx/>
                <a:latin typeface="Times New Roman" panose="02020603050405020304" pitchFamily="18" charset="0"/>
                <a:ea typeface="宋体" charset="0"/>
                <a:cs typeface="Times New Roman" panose="02020603050405020304" pitchFamily="18" charset="0"/>
                <a:sym typeface="宋体" charset="0"/>
              </a:rPr>
              <a:t>by selecting the option start. it  run in back ground or yard  and  collect the information  done by user</a:t>
            </a:r>
            <a:br>
              <a:rPr kumimoji="0" lang="zh-CN" altLang="en-US" sz="2200" b="0" i="1" u="none" strike="noStrike" kern="1200" cap="none" spc="0" normalizeH="0" baseline="0" noProof="0" dirty="0">
                <a:ln>
                  <a:noFill/>
                </a:ln>
                <a:solidFill>
                  <a:srgbClr val="FFFF00"/>
                </a:solidFill>
                <a:effectLst/>
                <a:uLnTx/>
                <a:uFillTx/>
                <a:latin typeface="Times New Roman" panose="02020603050405020304" pitchFamily="18" charset="0"/>
                <a:ea typeface="宋体" charset="0"/>
                <a:cs typeface="Times New Roman" panose="02020603050405020304" pitchFamily="18" charset="0"/>
              </a:rPr>
            </a:br>
            <a:r>
              <a:rPr kumimoji="0" lang="en-US" altLang="zh-CN" sz="2200" b="0" i="0" u="none" strike="noStrike" kern="1200" cap="none" spc="0" normalizeH="0" baseline="0" noProof="0" dirty="0">
                <a:ln>
                  <a:noFill/>
                </a:ln>
                <a:solidFill>
                  <a:srgbClr val="FFFF00"/>
                </a:solidFill>
                <a:effectLst/>
                <a:uLnTx/>
                <a:uFillTx/>
                <a:latin typeface="Times New Roman" panose="02020603050405020304" pitchFamily="18" charset="0"/>
                <a:ea typeface="宋体" charset="0"/>
                <a:cs typeface="Times New Roman" panose="02020603050405020304" pitchFamily="18" charset="0"/>
                <a:sym typeface="宋体" charset="0"/>
              </a:rPr>
              <a:t>Continuously update text and JSON log files with captured key events.</a:t>
            </a:r>
            <a:endParaRPr kumimoji="0" lang="en-US" altLang="zh-CN" sz="2200" b="0" i="0" u="none" strike="noStrike" kern="1200" cap="none" spc="0" normalizeH="0" baseline="0" noProof="0" dirty="0">
              <a:ln>
                <a:noFill/>
              </a:ln>
              <a:solidFill>
                <a:srgbClr val="FFFF00"/>
              </a:solidFill>
              <a:effectLst/>
              <a:uLnTx/>
              <a:uFillTx/>
              <a:latin typeface="Times New Roman" panose="02020603050405020304" pitchFamily="18" charset="0"/>
              <a:ea typeface="宋体"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200" b="1" i="1" u="none" strike="noStrike" kern="1200" cap="none" spc="0" normalizeH="0" baseline="0" noProof="0" dirty="0">
                <a:ln>
                  <a:noFill/>
                </a:ln>
                <a:solidFill>
                  <a:srgbClr val="FF0000"/>
                </a:solidFill>
                <a:effectLst/>
                <a:uLnTx/>
                <a:uFillTx/>
                <a:latin typeface="Times New Roman" panose="02020603050405020304" pitchFamily="18" charset="0"/>
                <a:ea typeface="宋体" charset="0"/>
                <a:cs typeface="Times New Roman" panose="02020603050405020304" pitchFamily="18" charset="0"/>
                <a:sym typeface="宋体" charset="0"/>
              </a:rPr>
              <a:t>* Stop command of keylogger </a:t>
            </a:r>
            <a:r>
              <a:rPr kumimoji="0" lang="en-US" altLang="zh-CN" sz="2200" b="0" i="1" u="none" strike="noStrike" kern="1200" cap="none" spc="0" normalizeH="0" baseline="0" noProof="0" dirty="0">
                <a:ln>
                  <a:noFill/>
                </a:ln>
                <a:solidFill>
                  <a:srgbClr val="FF0000"/>
                </a:solidFill>
                <a:effectLst/>
                <a:uLnTx/>
                <a:uFillTx/>
                <a:latin typeface="Times New Roman" panose="02020603050405020304" pitchFamily="18" charset="0"/>
                <a:ea typeface="宋体" charset="0"/>
                <a:cs typeface="Times New Roman" panose="02020603050405020304" pitchFamily="18" charset="0"/>
                <a:sym typeface="宋体" charset="0"/>
              </a:rPr>
              <a:t>:</a:t>
            </a:r>
            <a:br>
              <a:rPr kumimoji="0" lang="zh-CN" altLang="en-US" sz="2200" b="0" i="0" u="none" strike="noStrike" kern="1200" cap="none" spc="0" normalizeH="0" baseline="0" noProof="0" dirty="0">
                <a:ln>
                  <a:noFill/>
                </a:ln>
                <a:solidFill>
                  <a:srgbClr val="FFFF00"/>
                </a:solidFill>
                <a:effectLst/>
                <a:uLnTx/>
                <a:uFillTx/>
                <a:latin typeface="Times New Roman" panose="02020603050405020304" pitchFamily="18" charset="0"/>
                <a:ea typeface="宋体" charset="0"/>
                <a:cs typeface="Times New Roman" panose="02020603050405020304" pitchFamily="18" charset="0"/>
              </a:rPr>
            </a:br>
            <a:r>
              <a:rPr kumimoji="0" lang="en-US" altLang="zh-CN" sz="2200" b="0" i="0" u="none" strike="noStrike" kern="1200" cap="none" spc="0" normalizeH="0" baseline="0" noProof="0" dirty="0">
                <a:ln>
                  <a:noFill/>
                </a:ln>
                <a:solidFill>
                  <a:srgbClr val="FFFF00"/>
                </a:solidFill>
                <a:effectLst/>
                <a:uLnTx/>
                <a:uFillTx/>
                <a:latin typeface="Times New Roman" panose="02020603050405020304" pitchFamily="18" charset="0"/>
                <a:ea typeface="宋体" charset="0"/>
                <a:cs typeface="Times New Roman" panose="02020603050405020304" pitchFamily="18" charset="0"/>
                <a:sym typeface="宋体" charset="0"/>
              </a:rPr>
              <a:t>Stop capturing key events when the “Stop” button is pressed.</a:t>
            </a:r>
            <a:r>
              <a:rPr lang="en-US" altLang="zh-CN" sz="2200" dirty="0">
                <a:solidFill>
                  <a:srgbClr val="FFFF00"/>
                </a:solidFill>
                <a:latin typeface="Times New Roman" panose="02020603050405020304" pitchFamily="18" charset="0"/>
                <a:ea typeface="宋体" charset="0"/>
                <a:cs typeface="Times New Roman" panose="02020603050405020304" pitchFamily="18" charset="0"/>
                <a:sym typeface="宋体" charset="0"/>
              </a:rPr>
              <a:t> All the data is captured during start command and saved in keylogger destination folder</a:t>
            </a:r>
            <a:r>
              <a:rPr kumimoji="0" lang="en-US" altLang="zh-CN" sz="2200" b="0" i="0" u="none" strike="noStrike" kern="1200" cap="none" spc="0" normalizeH="0" baseline="0" noProof="0" dirty="0">
                <a:ln>
                  <a:noFill/>
                </a:ln>
                <a:solidFill>
                  <a:srgbClr val="FFFF00"/>
                </a:solidFill>
                <a:effectLst/>
                <a:uLnTx/>
                <a:uFillTx/>
                <a:latin typeface="Times New Roman" panose="02020603050405020304" pitchFamily="18" charset="0"/>
                <a:ea typeface="宋体" charset="0"/>
                <a:cs typeface="Times New Roman" panose="02020603050405020304" pitchFamily="18" charset="0"/>
                <a:sym typeface="宋体" charset="0"/>
              </a:rPr>
              <a:t> </a:t>
            </a:r>
            <a:r>
              <a:rPr lang="en-GB" altLang="zh-CN" sz="2200" dirty="0">
                <a:solidFill>
                  <a:srgbClr val="FFFF00"/>
                </a:solidFill>
                <a:latin typeface="Times New Roman" panose="02020603050405020304" pitchFamily="18" charset="0"/>
                <a:ea typeface="宋体" charset="0"/>
                <a:cs typeface="Times New Roman" panose="02020603050405020304" pitchFamily="18" charset="0"/>
                <a:sym typeface="宋体" charset="0"/>
              </a:rPr>
              <a:t>and</a:t>
            </a:r>
            <a:r>
              <a:rPr lang="zh-CN" altLang="en-US" sz="2200" dirty="0">
                <a:solidFill>
                  <a:srgbClr val="FFFF00"/>
                </a:solidFill>
                <a:latin typeface="Times New Roman" panose="02020603050405020304" pitchFamily="18" charset="0"/>
                <a:ea typeface="宋体" charset="0"/>
                <a:cs typeface="Times New Roman" panose="02020603050405020304" pitchFamily="18" charset="0"/>
                <a:sym typeface="宋体" charset="0"/>
              </a:rPr>
              <a:t> </a:t>
            </a:r>
            <a:r>
              <a:rPr lang="en-GB" altLang="zh-CN" sz="2200" dirty="0">
                <a:solidFill>
                  <a:srgbClr val="FFFF00"/>
                </a:solidFill>
                <a:latin typeface="Times New Roman" panose="02020603050405020304" pitchFamily="18" charset="0"/>
                <a:ea typeface="宋体" charset="0"/>
                <a:cs typeface="Times New Roman" panose="02020603050405020304" pitchFamily="18" charset="0"/>
                <a:sym typeface="宋体" charset="0"/>
              </a:rPr>
              <a:t>it</a:t>
            </a:r>
            <a:r>
              <a:rPr lang="zh-CN" altLang="en-US" sz="2200" dirty="0">
                <a:solidFill>
                  <a:srgbClr val="FFFF00"/>
                </a:solidFill>
                <a:latin typeface="Times New Roman" panose="02020603050405020304" pitchFamily="18" charset="0"/>
                <a:ea typeface="宋体" charset="0"/>
                <a:cs typeface="Times New Roman" panose="02020603050405020304" pitchFamily="18" charset="0"/>
                <a:sym typeface="宋体" charset="0"/>
              </a:rPr>
              <a:t> </a:t>
            </a:r>
            <a:r>
              <a:rPr lang="en-GB" altLang="zh-CN" sz="2200" dirty="0">
                <a:solidFill>
                  <a:srgbClr val="FFFF00"/>
                </a:solidFill>
                <a:latin typeface="Times New Roman" panose="02020603050405020304" pitchFamily="18" charset="0"/>
                <a:ea typeface="宋体" charset="0"/>
                <a:cs typeface="Times New Roman" panose="02020603050405020304" pitchFamily="18" charset="0"/>
                <a:sym typeface="宋体" charset="0"/>
              </a:rPr>
              <a:t>save in txt format with filename contains all the information which is done by user</a:t>
            </a:r>
            <a:br>
              <a:rPr kumimoji="0" lang="zh-CN" altLang="en-US" sz="2000" b="0" i="0" u="none" strike="noStrike" kern="1200" cap="none" spc="0" normalizeH="0" baseline="0" noProof="0" dirty="0">
                <a:ln>
                  <a:noFill/>
                </a:ln>
                <a:solidFill>
                  <a:srgbClr val="FFFF00"/>
                </a:solidFill>
                <a:effectLst/>
                <a:uLnTx/>
                <a:uFillTx/>
                <a:latin typeface="Times New Roman" panose="02020603050405020304" pitchFamily="18" charset="0"/>
                <a:ea typeface="宋体" charset="0"/>
                <a:cs typeface="Times New Roman" panose="02020603050405020304" pitchFamily="18" charset="0"/>
              </a:rPr>
            </a:br>
            <a:endParaRPr kumimoji="0" lang="zh-CN" altLang="en-US" sz="2000" b="0" i="0" u="none" strike="noStrike" kern="1200" cap="none" spc="0" normalizeH="0" baseline="0" noProof="0" dirty="0">
              <a:ln>
                <a:noFill/>
              </a:ln>
              <a:solidFill>
                <a:srgbClr val="FFFF00"/>
              </a:solidFill>
              <a:effectLst/>
              <a:uLnTx/>
              <a:uFillTx/>
              <a:latin typeface="Times New Roman" panose="02020603050405020304" pitchFamily="18" charset="0"/>
              <a:ea typeface="宋体" charset="0"/>
              <a:cs typeface="Times New Roman" panose="02020603050405020304" pitchFamily="18" charset="0"/>
            </a:endParaRPr>
          </a:p>
          <a:p>
            <a:pPr marL="0" indent="0">
              <a:lnSpc>
                <a:spcPct val="100000"/>
              </a:lnSpc>
              <a:spcBef>
                <a:spcPts val="0"/>
              </a:spcBef>
              <a:spcAft>
                <a:spcPts val="0"/>
              </a:spcAft>
              <a:buNone/>
            </a:pPr>
            <a:br>
              <a:rPr lang="zh-CN" altLang="en-US" sz="1600" b="0" i="0" u="none" strike="noStrike" kern="1200" cap="none" spc="0" baseline="0" dirty="0">
                <a:solidFill>
                  <a:srgbClr val="FFFF00"/>
                </a:solidFill>
                <a:latin typeface="Times New Roman" panose="02020603050405020304" pitchFamily="18" charset="0"/>
                <a:ea typeface="宋体" charset="0"/>
                <a:cs typeface="Times New Roman" panose="02020603050405020304" pitchFamily="18" charset="0"/>
              </a:rPr>
            </a:br>
            <a:endParaRPr lang="zh-CN" altLang="en-US" sz="1600" b="0" i="0" u="none" strike="noStrike" kern="1200" cap="none" spc="0" baseline="0" dirty="0">
              <a:solidFill>
                <a:srgbClr val="FFFF00"/>
              </a:solidFill>
              <a:latin typeface="Times New Roman" panose="02020603050405020304" pitchFamily="18" charset="0"/>
              <a:ea typeface="宋体" charset="0"/>
              <a:cs typeface="Times New Roman" panose="02020603050405020304" pitchFamily="18" charset="0"/>
            </a:endParaRPr>
          </a:p>
          <a:p>
            <a:endParaRPr lang="en-IN" dirty="0">
              <a:solidFill>
                <a:srgbClr val="FFFF00"/>
              </a:solidFill>
            </a:endParaRPr>
          </a:p>
        </p:txBody>
      </p:sp>
    </p:spTree>
    <p:extLst>
      <p:ext uri="{BB962C8B-B14F-4D97-AF65-F5344CB8AC3E}">
        <p14:creationId xmlns:p14="http://schemas.microsoft.com/office/powerpoint/2010/main" val="435906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9C330B-84A1-41FE-8672-3CCD91BAAB7F}"/>
              </a:ext>
            </a:extLst>
          </p:cNvPr>
          <p:cNvSpPr txBox="1"/>
          <p:nvPr/>
        </p:nvSpPr>
        <p:spPr>
          <a:xfrm>
            <a:off x="5937955" y="244901"/>
            <a:ext cx="5576711" cy="830997"/>
          </a:xfrm>
          <a:prstGeom prst="rect">
            <a:avLst/>
          </a:prstGeom>
          <a:noFill/>
        </p:spPr>
        <p:txBody>
          <a:bodyPr wrap="square" rtlCol="0">
            <a:spAutoFit/>
          </a:bodyPr>
          <a:lstStyle/>
          <a:p>
            <a:r>
              <a:rPr lang="en-GB" sz="4800" dirty="0">
                <a:solidFill>
                  <a:srgbClr val="FF0000"/>
                </a:solidFill>
              </a:rPr>
              <a:t>output</a:t>
            </a:r>
            <a:endParaRPr lang="en-IN" sz="4800" dirty="0">
              <a:solidFill>
                <a:srgbClr val="FF0000"/>
              </a:solidFill>
            </a:endParaRPr>
          </a:p>
        </p:txBody>
      </p:sp>
      <p:pic>
        <p:nvPicPr>
          <p:cNvPr id="4" name="Picture 3">
            <a:extLst>
              <a:ext uri="{FF2B5EF4-FFF2-40B4-BE49-F238E27FC236}">
                <a16:creationId xmlns:a16="http://schemas.microsoft.com/office/drawing/2014/main" id="{C5A75079-EEE0-4F28-AEC4-99AD5459B9E2}"/>
              </a:ext>
            </a:extLst>
          </p:cNvPr>
          <p:cNvPicPr>
            <a:picLocks noChangeAspect="1"/>
          </p:cNvPicPr>
          <p:nvPr/>
        </p:nvPicPr>
        <p:blipFill rotWithShape="1">
          <a:blip r:embed="rId2"/>
          <a:srcRect t="1476" r="27542" b="32503"/>
          <a:stretch/>
        </p:blipFill>
        <p:spPr>
          <a:xfrm>
            <a:off x="237068" y="1264355"/>
            <a:ext cx="6355644" cy="5136445"/>
          </a:xfrm>
          <a:prstGeom prst="rect">
            <a:avLst/>
          </a:prstGeom>
        </p:spPr>
      </p:pic>
      <p:pic>
        <p:nvPicPr>
          <p:cNvPr id="6" name="Picture 5">
            <a:extLst>
              <a:ext uri="{FF2B5EF4-FFF2-40B4-BE49-F238E27FC236}">
                <a16:creationId xmlns:a16="http://schemas.microsoft.com/office/drawing/2014/main" id="{4419A4CB-2C70-4B07-A794-711017626D41}"/>
              </a:ext>
            </a:extLst>
          </p:cNvPr>
          <p:cNvPicPr>
            <a:picLocks noChangeAspect="1"/>
          </p:cNvPicPr>
          <p:nvPr/>
        </p:nvPicPr>
        <p:blipFill rotWithShape="1">
          <a:blip r:embed="rId3"/>
          <a:srcRect l="-5671" t="-11120" r="5671" b="53785"/>
          <a:stretch/>
        </p:blipFill>
        <p:spPr>
          <a:xfrm>
            <a:off x="6513690" y="56444"/>
            <a:ext cx="7055556" cy="6242756"/>
          </a:xfrm>
          <a:prstGeom prst="rect">
            <a:avLst/>
          </a:prstGeom>
        </p:spPr>
      </p:pic>
      <p:sp>
        <p:nvSpPr>
          <p:cNvPr id="7" name="TextBox 6">
            <a:extLst>
              <a:ext uri="{FF2B5EF4-FFF2-40B4-BE49-F238E27FC236}">
                <a16:creationId xmlns:a16="http://schemas.microsoft.com/office/drawing/2014/main" id="{2ABFCF51-4ACB-4243-8F2A-DE191BBD4551}"/>
              </a:ext>
            </a:extLst>
          </p:cNvPr>
          <p:cNvSpPr txBox="1"/>
          <p:nvPr/>
        </p:nvSpPr>
        <p:spPr>
          <a:xfrm>
            <a:off x="2099733" y="6818489"/>
            <a:ext cx="2009423" cy="369332"/>
          </a:xfrm>
          <a:prstGeom prst="rect">
            <a:avLst/>
          </a:prstGeom>
          <a:noFill/>
        </p:spPr>
        <p:txBody>
          <a:bodyPr wrap="square" rtlCol="0">
            <a:spAutoFit/>
          </a:bodyPr>
          <a:lstStyle/>
          <a:p>
            <a:r>
              <a:rPr lang="en-GB" dirty="0">
                <a:solidFill>
                  <a:srgbClr val="FF0000"/>
                </a:solidFill>
              </a:rPr>
              <a:t>Keylogger.txt</a:t>
            </a:r>
            <a:endParaRPr lang="en-IN" dirty="0">
              <a:solidFill>
                <a:srgbClr val="FF0000"/>
              </a:solidFill>
            </a:endParaRPr>
          </a:p>
        </p:txBody>
      </p:sp>
      <p:sp>
        <p:nvSpPr>
          <p:cNvPr id="8" name="TextBox 7">
            <a:extLst>
              <a:ext uri="{FF2B5EF4-FFF2-40B4-BE49-F238E27FC236}">
                <a16:creationId xmlns:a16="http://schemas.microsoft.com/office/drawing/2014/main" id="{5973213C-0C10-46BE-BA3B-80C15A53F12D}"/>
              </a:ext>
            </a:extLst>
          </p:cNvPr>
          <p:cNvSpPr txBox="1"/>
          <p:nvPr/>
        </p:nvSpPr>
        <p:spPr>
          <a:xfrm>
            <a:off x="9031111" y="6999111"/>
            <a:ext cx="1885245" cy="646331"/>
          </a:xfrm>
          <a:prstGeom prst="rect">
            <a:avLst/>
          </a:prstGeom>
          <a:noFill/>
        </p:spPr>
        <p:txBody>
          <a:bodyPr wrap="square" rtlCol="0">
            <a:spAutoFit/>
          </a:bodyPr>
          <a:lstStyle/>
          <a:p>
            <a:r>
              <a:rPr lang="en-GB" dirty="0">
                <a:solidFill>
                  <a:srgbClr val="FF0000"/>
                </a:solidFill>
              </a:rPr>
              <a:t>Keylogger.json</a:t>
            </a:r>
          </a:p>
          <a:p>
            <a:endParaRPr lang="en-IN" dirty="0">
              <a:solidFill>
                <a:srgbClr val="FF0000"/>
              </a:solidFill>
            </a:endParaRPr>
          </a:p>
        </p:txBody>
      </p:sp>
    </p:spTree>
    <p:extLst>
      <p:ext uri="{BB962C8B-B14F-4D97-AF65-F5344CB8AC3E}">
        <p14:creationId xmlns:p14="http://schemas.microsoft.com/office/powerpoint/2010/main" val="2095376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txBody>
          <a:bodyPr/>
          <a:lstStyle/>
          <a:p>
            <a:endParaRPr lang="en-IN" dirty="0"/>
          </a:p>
        </p:txBody>
      </p:sp>
      <p:pic>
        <p:nvPicPr>
          <p:cNvPr id="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5" name="Text 2"/>
          <p:cNvSpPr/>
          <p:nvPr/>
        </p:nvSpPr>
        <p:spPr>
          <a:xfrm>
            <a:off x="522702" y="3275136"/>
            <a:ext cx="5554980" cy="694373"/>
          </a:xfrm>
          <a:prstGeom prst="rect">
            <a:avLst/>
          </a:prstGeom>
          <a:noFill/>
          <a:ln>
            <a:noFill/>
          </a:ln>
        </p:spPr>
        <p:txBody>
          <a:bodyPr wrap="none" rtlCol="0" anchor="t"/>
          <a:lstStyle/>
          <a:p>
            <a:pPr marL="0" indent="0">
              <a:lnSpc>
                <a:spcPts val="5468"/>
              </a:lnSpc>
              <a:buNone/>
            </a:pPr>
            <a:r>
              <a:rPr lang="en-US" sz="4374" dirty="0"/>
              <a:t>Result: </a:t>
            </a:r>
          </a:p>
        </p:txBody>
      </p:sp>
      <p:sp>
        <p:nvSpPr>
          <p:cNvPr id="6" name="Text 3"/>
          <p:cNvSpPr/>
          <p:nvPr/>
        </p:nvSpPr>
        <p:spPr>
          <a:xfrm>
            <a:off x="4075986" y="3337321"/>
            <a:ext cx="10554414" cy="1999536"/>
          </a:xfrm>
          <a:prstGeom prst="rect">
            <a:avLst/>
          </a:prstGeom>
          <a:noFill/>
          <a:ln/>
        </p:spPr>
        <p:txBody>
          <a:bodyPr wrap="square" rtlCol="0" anchor="t"/>
          <a:lstStyle/>
          <a:p>
            <a:pPr marL="0" indent="0">
              <a:lnSpc>
                <a:spcPts val="2624"/>
              </a:lnSpc>
              <a:buNone/>
            </a:pPr>
            <a:r>
              <a:rPr lang="en-US" sz="1750" dirty="0">
                <a:solidFill>
                  <a:srgbClr val="333F70"/>
                </a:solidFill>
                <a:latin typeface="Open Sans" pitchFamily="34" charset="0"/>
                <a:ea typeface="Open Sans" pitchFamily="34" charset="-122"/>
                <a:cs typeface="Open Sans" pitchFamily="34" charset="-120"/>
              </a:rPr>
              <a:t>Keyloggers pose a significant threat to privacy and security. Understanding how they work, their various types, and the potential risks is essential for protecting yourself. While keyloggers have legitimate uses, their potential for misuse requires vigilance and a proactive approach to security. By adopting robust security practices, staying informed about emerging threats, and adhering to legal regulations, individuals and organizations can mitigate the risks associated with keyloggers and safeguard their valuable data and privacy.</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14EEB5-66E3-4875-B8DB-2649A78653FA}"/>
              </a:ext>
            </a:extLst>
          </p:cNvPr>
          <p:cNvSpPr txBox="1"/>
          <p:nvPr/>
        </p:nvSpPr>
        <p:spPr>
          <a:xfrm>
            <a:off x="195944" y="2377439"/>
            <a:ext cx="7850776" cy="2800767"/>
          </a:xfrm>
          <a:prstGeom prst="rect">
            <a:avLst/>
          </a:prstGeom>
          <a:noFill/>
        </p:spPr>
        <p:txBody>
          <a:bodyPr wrap="square" rtlCol="0">
            <a:spAutoFit/>
          </a:bodyPr>
          <a:lstStyle/>
          <a:p>
            <a:pPr algn="ctr"/>
            <a:r>
              <a:rPr lang="en-GB" sz="8800" dirty="0">
                <a:solidFill>
                  <a:srgbClr val="FF0000"/>
                </a:solidFill>
              </a:rPr>
              <a:t> &amp;</a:t>
            </a:r>
          </a:p>
          <a:p>
            <a:pPr algn="ctr"/>
            <a:r>
              <a:rPr lang="en-GB" sz="8800" dirty="0">
                <a:solidFill>
                  <a:srgbClr val="FF0000"/>
                </a:solidFill>
              </a:rPr>
              <a:t>SECURITY </a:t>
            </a:r>
            <a:endParaRPr lang="en-IN" sz="8800" dirty="0">
              <a:solidFill>
                <a:srgbClr val="FF0000"/>
              </a:solidFill>
            </a:endParaRPr>
          </a:p>
        </p:txBody>
      </p:sp>
      <p:sp>
        <p:nvSpPr>
          <p:cNvPr id="4" name="TextBox 3">
            <a:extLst>
              <a:ext uri="{FF2B5EF4-FFF2-40B4-BE49-F238E27FC236}">
                <a16:creationId xmlns:a16="http://schemas.microsoft.com/office/drawing/2014/main" id="{4BD2BCAB-ADD9-43C2-AB27-7E564A42F238}"/>
              </a:ext>
            </a:extLst>
          </p:cNvPr>
          <p:cNvSpPr txBox="1"/>
          <p:nvPr/>
        </p:nvSpPr>
        <p:spPr>
          <a:xfrm>
            <a:off x="10267406" y="2415899"/>
            <a:ext cx="3553097" cy="1446550"/>
          </a:xfrm>
          <a:prstGeom prst="rect">
            <a:avLst/>
          </a:prstGeom>
          <a:noFill/>
        </p:spPr>
        <p:txBody>
          <a:bodyPr wrap="square" rtlCol="0">
            <a:spAutoFit/>
          </a:bodyPr>
          <a:lstStyle/>
          <a:p>
            <a:r>
              <a:rPr lang="en-GB" sz="8800" dirty="0">
                <a:solidFill>
                  <a:srgbClr val="00B0F0"/>
                </a:solidFill>
              </a:rPr>
              <a:t>TITLE</a:t>
            </a:r>
            <a:endParaRPr lang="en-IN" sz="8800" dirty="0">
              <a:solidFill>
                <a:srgbClr val="00B0F0"/>
              </a:solidFill>
            </a:endParaRPr>
          </a:p>
        </p:txBody>
      </p:sp>
      <p:sp>
        <p:nvSpPr>
          <p:cNvPr id="5" name="Arrow: Left 4">
            <a:extLst>
              <a:ext uri="{FF2B5EF4-FFF2-40B4-BE49-F238E27FC236}">
                <a16:creationId xmlns:a16="http://schemas.microsoft.com/office/drawing/2014/main" id="{99E1F0DC-DDE7-488B-97B0-56D94C1A36ED}"/>
              </a:ext>
            </a:extLst>
          </p:cNvPr>
          <p:cNvSpPr/>
          <p:nvPr/>
        </p:nvSpPr>
        <p:spPr>
          <a:xfrm>
            <a:off x="8307978" y="2848177"/>
            <a:ext cx="1698170" cy="704920"/>
          </a:xfrm>
          <a:prstGeom prst="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196055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10F726-151A-4556-AAEF-FDC83AE9F5C2}"/>
              </a:ext>
            </a:extLst>
          </p:cNvPr>
          <p:cNvSpPr txBox="1"/>
          <p:nvPr/>
        </p:nvSpPr>
        <p:spPr>
          <a:xfrm>
            <a:off x="4859383" y="561703"/>
            <a:ext cx="3631474" cy="1015663"/>
          </a:xfrm>
          <a:prstGeom prst="rect">
            <a:avLst/>
          </a:prstGeom>
          <a:noFill/>
        </p:spPr>
        <p:txBody>
          <a:bodyPr wrap="square" rtlCol="0">
            <a:spAutoFit/>
          </a:bodyPr>
          <a:lstStyle/>
          <a:p>
            <a:pPr algn="ctr"/>
            <a:r>
              <a:rPr lang="en-GB" sz="6000" dirty="0">
                <a:solidFill>
                  <a:srgbClr val="FF0000"/>
                </a:solidFill>
                <a:latin typeface="Algerian" panose="04020705040A02060702" pitchFamily="82" charset="0"/>
              </a:rPr>
              <a:t>AGENDA</a:t>
            </a:r>
          </a:p>
        </p:txBody>
      </p:sp>
      <p:sp>
        <p:nvSpPr>
          <p:cNvPr id="3" name="TextBox 2">
            <a:extLst>
              <a:ext uri="{FF2B5EF4-FFF2-40B4-BE49-F238E27FC236}">
                <a16:creationId xmlns:a16="http://schemas.microsoft.com/office/drawing/2014/main" id="{37DE3374-DD8A-416F-B9D3-0264D7BB9369}"/>
              </a:ext>
            </a:extLst>
          </p:cNvPr>
          <p:cNvSpPr txBox="1"/>
          <p:nvPr/>
        </p:nvSpPr>
        <p:spPr>
          <a:xfrm>
            <a:off x="1554480" y="2573383"/>
            <a:ext cx="10306594" cy="4031873"/>
          </a:xfrm>
          <a:prstGeom prst="rect">
            <a:avLst/>
          </a:prstGeom>
          <a:noFill/>
        </p:spPr>
        <p:txBody>
          <a:bodyPr wrap="square" rtlCol="0">
            <a:spAutoFit/>
          </a:bodyPr>
          <a:lstStyle/>
          <a:p>
            <a:pPr marL="285750" indent="-285750">
              <a:buFont typeface="Arial" panose="020B0604020202020204" pitchFamily="34" charset="0"/>
              <a:buChar char="•"/>
            </a:pPr>
            <a:r>
              <a:rPr lang="en-GB" sz="3200" dirty="0">
                <a:solidFill>
                  <a:srgbClr val="FFFF00"/>
                </a:solidFill>
              </a:rPr>
              <a:t>INTRODUCTION</a:t>
            </a:r>
          </a:p>
          <a:p>
            <a:pPr marL="285750" indent="-285750">
              <a:buFont typeface="Arial" panose="020B0604020202020204" pitchFamily="34" charset="0"/>
              <a:buChar char="•"/>
            </a:pPr>
            <a:r>
              <a:rPr lang="en-GB" sz="3200" dirty="0">
                <a:solidFill>
                  <a:srgbClr val="FFFF00"/>
                </a:solidFill>
              </a:rPr>
              <a:t>PROBLEM STATEMENT</a:t>
            </a:r>
          </a:p>
          <a:p>
            <a:pPr marL="285750" indent="-285750">
              <a:buFont typeface="Arial" panose="020B0604020202020204" pitchFamily="34" charset="0"/>
              <a:buChar char="•"/>
            </a:pPr>
            <a:r>
              <a:rPr lang="en-GB" sz="3200" dirty="0">
                <a:solidFill>
                  <a:srgbClr val="FFFF00"/>
                </a:solidFill>
              </a:rPr>
              <a:t>PROBLEM OVERVIEW</a:t>
            </a:r>
          </a:p>
          <a:p>
            <a:pPr marL="285750" indent="-285750">
              <a:buFont typeface="Arial" panose="020B0604020202020204" pitchFamily="34" charset="0"/>
              <a:buChar char="•"/>
            </a:pPr>
            <a:r>
              <a:rPr lang="en-GB" sz="3200" dirty="0">
                <a:solidFill>
                  <a:srgbClr val="FFFF00"/>
                </a:solidFill>
              </a:rPr>
              <a:t>WHO ARE END USERS? </a:t>
            </a:r>
          </a:p>
          <a:p>
            <a:pPr marL="285750" indent="-285750">
              <a:buFont typeface="Arial" panose="020B0604020202020204" pitchFamily="34" charset="0"/>
              <a:buChar char="•"/>
            </a:pPr>
            <a:r>
              <a:rPr lang="en-GB" sz="3200" dirty="0">
                <a:solidFill>
                  <a:srgbClr val="FFFF00"/>
                </a:solidFill>
              </a:rPr>
              <a:t>YOUR SOLUTION  AND ITS  VALUE  PROPOSITION</a:t>
            </a:r>
          </a:p>
          <a:p>
            <a:pPr marL="285750" indent="-285750">
              <a:buFont typeface="Arial" panose="020B0604020202020204" pitchFamily="34" charset="0"/>
              <a:buChar char="•"/>
            </a:pPr>
            <a:r>
              <a:rPr lang="en-GB" sz="3200" dirty="0">
                <a:solidFill>
                  <a:srgbClr val="FFFF00"/>
                </a:solidFill>
              </a:rPr>
              <a:t>THE WOW  IN  YOUR  SOLUTION</a:t>
            </a:r>
          </a:p>
          <a:p>
            <a:pPr marL="285750" indent="-285750">
              <a:buFont typeface="Arial" panose="020B0604020202020204" pitchFamily="34" charset="0"/>
              <a:buChar char="•"/>
            </a:pPr>
            <a:r>
              <a:rPr lang="en-GB" sz="3200" dirty="0">
                <a:solidFill>
                  <a:srgbClr val="FFFF00"/>
                </a:solidFill>
              </a:rPr>
              <a:t>MODELLI</a:t>
            </a:r>
            <a:r>
              <a:rPr lang="en-IN" sz="3200" dirty="0">
                <a:solidFill>
                  <a:srgbClr val="FFFF00"/>
                </a:solidFill>
              </a:rPr>
              <a:t>NG</a:t>
            </a:r>
          </a:p>
          <a:p>
            <a:pPr marL="285750" indent="-285750">
              <a:buFont typeface="Arial" panose="020B0604020202020204" pitchFamily="34" charset="0"/>
              <a:buChar char="•"/>
            </a:pPr>
            <a:r>
              <a:rPr lang="en-IN" sz="3200" dirty="0">
                <a:solidFill>
                  <a:srgbClr val="FFFF00"/>
                </a:solidFill>
              </a:rPr>
              <a:t>RESULT</a:t>
            </a:r>
            <a:endParaRPr lang="en-GB" sz="3200" dirty="0">
              <a:solidFill>
                <a:srgbClr val="FFFF00"/>
              </a:solidFill>
            </a:endParaRPr>
          </a:p>
        </p:txBody>
      </p:sp>
    </p:spTree>
    <p:extLst>
      <p:ext uri="{BB962C8B-B14F-4D97-AF65-F5344CB8AC3E}">
        <p14:creationId xmlns:p14="http://schemas.microsoft.com/office/powerpoint/2010/main" val="3225056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498361" y="3087292"/>
            <a:ext cx="15128761" cy="5271016"/>
          </a:xfrm>
          <a:prstGeom prst="rect">
            <a:avLst/>
          </a:prstGeom>
          <a:solidFill>
            <a:srgbClr val="F9D933"/>
          </a:solidFill>
          <a:ln/>
        </p:spPr>
      </p:sp>
      <p:pic>
        <p:nvPicPr>
          <p:cNvPr id="4" name="Image 0" descr="preencoded.png"/>
          <p:cNvPicPr>
            <a:picLocks noChangeAspect="1"/>
          </p:cNvPicPr>
          <p:nvPr/>
        </p:nvPicPr>
        <p:blipFill>
          <a:blip r:embed="rId3"/>
          <a:stretch>
            <a:fillRect/>
          </a:stretch>
        </p:blipFill>
        <p:spPr>
          <a:xfrm>
            <a:off x="-498361" y="0"/>
            <a:ext cx="5977141" cy="8229600"/>
          </a:xfrm>
          <a:prstGeom prst="rect">
            <a:avLst/>
          </a:prstGeom>
        </p:spPr>
      </p:pic>
      <p:sp>
        <p:nvSpPr>
          <p:cNvPr id="5" name="Text 2"/>
          <p:cNvSpPr/>
          <p:nvPr/>
        </p:nvSpPr>
        <p:spPr>
          <a:xfrm>
            <a:off x="6319599" y="1170861"/>
            <a:ext cx="7477601" cy="1916430"/>
          </a:xfrm>
          <a:prstGeom prst="rect">
            <a:avLst/>
          </a:prstGeom>
          <a:noFill/>
          <a:ln/>
        </p:spPr>
        <p:txBody>
          <a:bodyPr wrap="square" rtlCol="0" anchor="t"/>
          <a:lstStyle/>
          <a:p>
            <a:pPr marL="0" indent="0">
              <a:lnSpc>
                <a:spcPts val="7545"/>
              </a:lnSpc>
              <a:buNone/>
            </a:pPr>
            <a:r>
              <a:rPr lang="en-US" sz="6036" b="1" dirty="0">
                <a:solidFill>
                  <a:srgbClr val="333F70"/>
                </a:solidFill>
                <a:latin typeface="Unbounded" pitchFamily="34" charset="0"/>
                <a:ea typeface="Unbounded" pitchFamily="34" charset="-122"/>
                <a:cs typeface="Unbounded" pitchFamily="34" charset="-120"/>
              </a:rPr>
              <a:t>What is a Keylogger?</a:t>
            </a:r>
            <a:endParaRPr lang="en-US" sz="6036" dirty="0"/>
          </a:p>
        </p:txBody>
      </p:sp>
      <p:sp>
        <p:nvSpPr>
          <p:cNvPr id="6" name="Text 3"/>
          <p:cNvSpPr/>
          <p:nvPr/>
        </p:nvSpPr>
        <p:spPr>
          <a:xfrm>
            <a:off x="6319599" y="3420547"/>
            <a:ext cx="7477601" cy="2999303"/>
          </a:xfrm>
          <a:prstGeom prst="rect">
            <a:avLst/>
          </a:prstGeom>
          <a:noFill/>
          <a:ln/>
        </p:spPr>
        <p:txBody>
          <a:bodyPr wrap="square" rtlCol="0" anchor="t"/>
          <a:lstStyle/>
          <a:p>
            <a:pPr marL="0" indent="0">
              <a:lnSpc>
                <a:spcPts val="2624"/>
              </a:lnSpc>
              <a:buNone/>
            </a:pPr>
            <a:r>
              <a:rPr lang="en-US" sz="1750" dirty="0">
                <a:solidFill>
                  <a:srgbClr val="333F70"/>
                </a:solidFill>
                <a:latin typeface="Open Sans" pitchFamily="34" charset="0"/>
                <a:ea typeface="Open Sans" pitchFamily="34" charset="-122"/>
                <a:cs typeface="Open Sans" pitchFamily="34" charset="-120"/>
              </a:rPr>
              <a:t>A keylogger is a type of surveillance software designed to record every keystroke made on a computer or mobile device. It operates stealthily, often without the user's knowledge, capturing everything from passwords and sensitive data to emails and online conversations. Keyloggers are a powerful tool, but their use raises serious concerns about privacy and security. In this presentation, we will explore the intricacies of keyloggers, delving into their functionality, types, legitimate uses, associated risks, and ways to protect yourself from potential threats.</a:t>
            </a:r>
            <a:endParaRPr lang="en-US" sz="1750" dirty="0"/>
          </a:p>
        </p:txBody>
      </p:sp>
      <p:sp>
        <p:nvSpPr>
          <p:cNvPr id="9" name="Text 5"/>
          <p:cNvSpPr/>
          <p:nvPr/>
        </p:nvSpPr>
        <p:spPr>
          <a:xfrm>
            <a:off x="6786086" y="6669762"/>
            <a:ext cx="2594610" cy="388858"/>
          </a:xfrm>
          <a:prstGeom prst="rect">
            <a:avLst/>
          </a:prstGeom>
          <a:noFill/>
          <a:ln/>
        </p:spPr>
        <p:txBody>
          <a:bodyPr wrap="none" rtlCol="0" anchor="t"/>
          <a:lstStyle/>
          <a:p>
            <a:pPr marL="0" indent="0" algn="l">
              <a:lnSpc>
                <a:spcPts val="3062"/>
              </a:lnSpc>
              <a:buNone/>
            </a:pPr>
            <a:endParaRPr lang="en-US" sz="2187"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9D9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Text 2"/>
          <p:cNvSpPr/>
          <p:nvPr/>
        </p:nvSpPr>
        <p:spPr>
          <a:xfrm>
            <a:off x="2037993" y="1020961"/>
            <a:ext cx="7619881" cy="694373"/>
          </a:xfrm>
          <a:prstGeom prst="rect">
            <a:avLst/>
          </a:prstGeom>
          <a:noFill/>
          <a:ln/>
        </p:spPr>
        <p:txBody>
          <a:bodyPr wrap="none" rtlCol="0" anchor="t"/>
          <a:lstStyle/>
          <a:p>
            <a:pPr marL="0" indent="0">
              <a:lnSpc>
                <a:spcPts val="5468"/>
              </a:lnSpc>
              <a:buNone/>
            </a:pPr>
            <a:r>
              <a:rPr lang="en-US" sz="4374" b="1" dirty="0">
                <a:solidFill>
                  <a:srgbClr val="5E98F1"/>
                </a:solidFill>
                <a:latin typeface="Unbounded" pitchFamily="34" charset="0"/>
                <a:ea typeface="Unbounded" pitchFamily="34" charset="-122"/>
                <a:cs typeface="Unbounded" pitchFamily="34" charset="-120"/>
              </a:rPr>
              <a:t>How Keyloggers Work</a:t>
            </a:r>
            <a:endParaRPr lang="en-US" sz="4374" dirty="0"/>
          </a:p>
        </p:txBody>
      </p:sp>
      <p:sp>
        <p:nvSpPr>
          <p:cNvPr id="6" name="Shape 3"/>
          <p:cNvSpPr/>
          <p:nvPr/>
        </p:nvSpPr>
        <p:spPr>
          <a:xfrm>
            <a:off x="2037993" y="2381845"/>
            <a:ext cx="10554414" cy="44410"/>
          </a:xfrm>
          <a:prstGeom prst="roundRect">
            <a:avLst>
              <a:gd name="adj" fmla="val 225151"/>
            </a:avLst>
          </a:prstGeom>
          <a:solidFill>
            <a:srgbClr val="BCDBD4"/>
          </a:solidFill>
          <a:ln/>
        </p:spPr>
      </p:sp>
      <p:sp>
        <p:nvSpPr>
          <p:cNvPr id="7" name="Shape 4"/>
          <p:cNvSpPr/>
          <p:nvPr/>
        </p:nvSpPr>
        <p:spPr>
          <a:xfrm>
            <a:off x="3700760" y="2381786"/>
            <a:ext cx="44410" cy="777597"/>
          </a:xfrm>
          <a:prstGeom prst="roundRect">
            <a:avLst>
              <a:gd name="adj" fmla="val 225151"/>
            </a:avLst>
          </a:prstGeom>
          <a:solidFill>
            <a:srgbClr val="BCDBD4"/>
          </a:solidFill>
          <a:ln/>
        </p:spPr>
      </p:sp>
      <p:sp>
        <p:nvSpPr>
          <p:cNvPr id="8" name="Shape 5"/>
          <p:cNvSpPr/>
          <p:nvPr/>
        </p:nvSpPr>
        <p:spPr>
          <a:xfrm>
            <a:off x="3473053" y="2131874"/>
            <a:ext cx="499943" cy="499943"/>
          </a:xfrm>
          <a:prstGeom prst="roundRect">
            <a:avLst>
              <a:gd name="adj" fmla="val 20000"/>
            </a:avLst>
          </a:prstGeom>
          <a:solidFill>
            <a:srgbClr val="D6F5EE"/>
          </a:solidFill>
          <a:ln w="7620">
            <a:solidFill>
              <a:srgbClr val="BCDBD4"/>
            </a:solidFill>
            <a:prstDash val="solid"/>
          </a:ln>
        </p:spPr>
      </p:sp>
      <p:sp>
        <p:nvSpPr>
          <p:cNvPr id="9" name="Text 6"/>
          <p:cNvSpPr/>
          <p:nvPr/>
        </p:nvSpPr>
        <p:spPr>
          <a:xfrm>
            <a:off x="3636288" y="2173545"/>
            <a:ext cx="173355" cy="416481"/>
          </a:xfrm>
          <a:prstGeom prst="rect">
            <a:avLst/>
          </a:prstGeom>
          <a:noFill/>
          <a:ln/>
        </p:spPr>
        <p:txBody>
          <a:bodyPr wrap="none" rtlCol="0" anchor="t"/>
          <a:lstStyle/>
          <a:p>
            <a:pPr marL="0" indent="0" algn="ctr">
              <a:lnSpc>
                <a:spcPts val="3281"/>
              </a:lnSpc>
              <a:buNone/>
            </a:pPr>
            <a:r>
              <a:rPr lang="en-US" sz="2624" b="1" dirty="0">
                <a:solidFill>
                  <a:srgbClr val="333F70"/>
                </a:solidFill>
                <a:latin typeface="Unbounded" pitchFamily="34" charset="0"/>
                <a:ea typeface="Unbounded" pitchFamily="34" charset="-122"/>
                <a:cs typeface="Unbounded" pitchFamily="34" charset="-120"/>
              </a:rPr>
              <a:t>1</a:t>
            </a:r>
            <a:endParaRPr lang="en-US" sz="2624" dirty="0"/>
          </a:p>
        </p:txBody>
      </p:sp>
      <p:sp>
        <p:nvSpPr>
          <p:cNvPr id="10" name="Text 7"/>
          <p:cNvSpPr/>
          <p:nvPr/>
        </p:nvSpPr>
        <p:spPr>
          <a:xfrm>
            <a:off x="2334220" y="3381732"/>
            <a:ext cx="2777490" cy="347186"/>
          </a:xfrm>
          <a:prstGeom prst="rect">
            <a:avLst/>
          </a:prstGeom>
          <a:noFill/>
          <a:ln/>
        </p:spPr>
        <p:txBody>
          <a:bodyPr wrap="none" rtlCol="0" anchor="t"/>
          <a:lstStyle/>
          <a:p>
            <a:pPr marL="0" indent="0" algn="ctr">
              <a:lnSpc>
                <a:spcPts val="2734"/>
              </a:lnSpc>
              <a:buNone/>
            </a:pPr>
            <a:r>
              <a:rPr lang="en-US" sz="2187" b="1" dirty="0">
                <a:solidFill>
                  <a:srgbClr val="F44444"/>
                </a:solidFill>
                <a:latin typeface="Unbounded" pitchFamily="34" charset="0"/>
                <a:ea typeface="Unbounded" pitchFamily="34" charset="-122"/>
                <a:cs typeface="Unbounded" pitchFamily="34" charset="-120"/>
              </a:rPr>
              <a:t>Installation</a:t>
            </a:r>
            <a:endParaRPr lang="en-US" sz="2187" dirty="0"/>
          </a:p>
        </p:txBody>
      </p:sp>
      <p:sp>
        <p:nvSpPr>
          <p:cNvPr id="11" name="Text 8"/>
          <p:cNvSpPr/>
          <p:nvPr/>
        </p:nvSpPr>
        <p:spPr>
          <a:xfrm>
            <a:off x="2260163" y="3862149"/>
            <a:ext cx="2925604" cy="3332559"/>
          </a:xfrm>
          <a:prstGeom prst="rect">
            <a:avLst/>
          </a:prstGeom>
          <a:noFill/>
          <a:ln/>
        </p:spPr>
        <p:txBody>
          <a:bodyPr wrap="square" rtlCol="0" anchor="t"/>
          <a:lstStyle/>
          <a:p>
            <a:pPr marL="0" indent="0" algn="ctr">
              <a:lnSpc>
                <a:spcPts val="2624"/>
              </a:lnSpc>
              <a:buNone/>
            </a:pPr>
            <a:r>
              <a:rPr lang="en-US" sz="1750" dirty="0">
                <a:solidFill>
                  <a:srgbClr val="F44444"/>
                </a:solidFill>
                <a:latin typeface="Open Sans" pitchFamily="34" charset="0"/>
                <a:ea typeface="Open Sans" pitchFamily="34" charset="-122"/>
                <a:cs typeface="Open Sans" pitchFamily="34" charset="-120"/>
              </a:rPr>
              <a:t>Keyloggers can be installed through various means, including malicious downloads, email attachments, or social engineering tactics. They can also be pre-installed on devices, or introduced through compromised software.</a:t>
            </a:r>
            <a:endParaRPr lang="en-US" sz="1750" dirty="0"/>
          </a:p>
        </p:txBody>
      </p:sp>
      <p:sp>
        <p:nvSpPr>
          <p:cNvPr id="12" name="Shape 9"/>
          <p:cNvSpPr/>
          <p:nvPr/>
        </p:nvSpPr>
        <p:spPr>
          <a:xfrm>
            <a:off x="7292876" y="2381786"/>
            <a:ext cx="44410" cy="777597"/>
          </a:xfrm>
          <a:prstGeom prst="roundRect">
            <a:avLst>
              <a:gd name="adj" fmla="val 225151"/>
            </a:avLst>
          </a:prstGeom>
          <a:solidFill>
            <a:srgbClr val="BCDBD4"/>
          </a:solidFill>
          <a:ln/>
        </p:spPr>
      </p:sp>
      <p:sp>
        <p:nvSpPr>
          <p:cNvPr id="13" name="Shape 10"/>
          <p:cNvSpPr/>
          <p:nvPr/>
        </p:nvSpPr>
        <p:spPr>
          <a:xfrm>
            <a:off x="7065169" y="2131874"/>
            <a:ext cx="499943" cy="499943"/>
          </a:xfrm>
          <a:prstGeom prst="roundRect">
            <a:avLst>
              <a:gd name="adj" fmla="val 20000"/>
            </a:avLst>
          </a:prstGeom>
          <a:solidFill>
            <a:srgbClr val="D6F5EE"/>
          </a:solidFill>
          <a:ln w="7620">
            <a:solidFill>
              <a:srgbClr val="BCDBD4"/>
            </a:solidFill>
            <a:prstDash val="solid"/>
          </a:ln>
        </p:spPr>
      </p:sp>
      <p:sp>
        <p:nvSpPr>
          <p:cNvPr id="14" name="Text 11"/>
          <p:cNvSpPr/>
          <p:nvPr/>
        </p:nvSpPr>
        <p:spPr>
          <a:xfrm>
            <a:off x="7175897" y="2173545"/>
            <a:ext cx="278368" cy="416481"/>
          </a:xfrm>
          <a:prstGeom prst="rect">
            <a:avLst/>
          </a:prstGeom>
          <a:noFill/>
          <a:ln/>
        </p:spPr>
        <p:txBody>
          <a:bodyPr wrap="none" rtlCol="0" anchor="t"/>
          <a:lstStyle/>
          <a:p>
            <a:pPr marL="0" indent="0" algn="ctr">
              <a:lnSpc>
                <a:spcPts val="3281"/>
              </a:lnSpc>
              <a:buNone/>
            </a:pPr>
            <a:r>
              <a:rPr lang="en-US" sz="2624" b="1" dirty="0">
                <a:solidFill>
                  <a:srgbClr val="333F70"/>
                </a:solidFill>
                <a:latin typeface="Unbounded" pitchFamily="34" charset="0"/>
                <a:ea typeface="Unbounded" pitchFamily="34" charset="-122"/>
                <a:cs typeface="Unbounded" pitchFamily="34" charset="-120"/>
              </a:rPr>
              <a:t>2</a:t>
            </a:r>
            <a:endParaRPr lang="en-US" sz="2624" dirty="0"/>
          </a:p>
        </p:txBody>
      </p:sp>
      <p:sp>
        <p:nvSpPr>
          <p:cNvPr id="15" name="Text 12"/>
          <p:cNvSpPr/>
          <p:nvPr/>
        </p:nvSpPr>
        <p:spPr>
          <a:xfrm>
            <a:off x="5852279" y="3381732"/>
            <a:ext cx="2925723" cy="694373"/>
          </a:xfrm>
          <a:prstGeom prst="rect">
            <a:avLst/>
          </a:prstGeom>
          <a:noFill/>
          <a:ln/>
        </p:spPr>
        <p:txBody>
          <a:bodyPr wrap="square" rtlCol="0" anchor="t"/>
          <a:lstStyle/>
          <a:p>
            <a:pPr marL="0" indent="0" algn="ctr">
              <a:lnSpc>
                <a:spcPts val="2734"/>
              </a:lnSpc>
              <a:buNone/>
            </a:pPr>
            <a:r>
              <a:rPr lang="en-US" sz="2187" b="1" dirty="0">
                <a:solidFill>
                  <a:srgbClr val="1F7135"/>
                </a:solidFill>
                <a:latin typeface="Unbounded" pitchFamily="34" charset="0"/>
                <a:ea typeface="Unbounded" pitchFamily="34" charset="-122"/>
                <a:cs typeface="Unbounded" pitchFamily="34" charset="-120"/>
              </a:rPr>
              <a:t>Keystroke Capture</a:t>
            </a:r>
            <a:endParaRPr lang="en-US" sz="2187" dirty="0"/>
          </a:p>
        </p:txBody>
      </p:sp>
      <p:sp>
        <p:nvSpPr>
          <p:cNvPr id="16" name="Text 13"/>
          <p:cNvSpPr/>
          <p:nvPr/>
        </p:nvSpPr>
        <p:spPr>
          <a:xfrm>
            <a:off x="5852279" y="4209336"/>
            <a:ext cx="2925723" cy="3643746"/>
          </a:xfrm>
          <a:prstGeom prst="rect">
            <a:avLst/>
          </a:prstGeom>
          <a:noFill/>
          <a:ln/>
        </p:spPr>
        <p:txBody>
          <a:bodyPr wrap="square" rtlCol="0" anchor="t"/>
          <a:lstStyle/>
          <a:p>
            <a:pPr marL="0" indent="0" algn="ctr">
              <a:lnSpc>
                <a:spcPts val="2624"/>
              </a:lnSpc>
              <a:buNone/>
            </a:pPr>
            <a:r>
              <a:rPr lang="en-US" sz="1750" dirty="0">
                <a:solidFill>
                  <a:srgbClr val="1F7135"/>
                </a:solidFill>
                <a:latin typeface="Open Sans" pitchFamily="34" charset="0"/>
                <a:ea typeface="Open Sans" pitchFamily="34" charset="-122"/>
                <a:cs typeface="Open Sans" pitchFamily="34" charset="-120"/>
              </a:rPr>
              <a:t>Once installed, the keylogger intercepts every keystroke made on the device, recording it in a log file. This file can be stored locally on the device, or transmitted to a remote server controlled by the keylogger's ope</a:t>
            </a:r>
            <a:r>
              <a:rPr lang="en-US" sz="1750" dirty="0">
                <a:solidFill>
                  <a:srgbClr val="333F70"/>
                </a:solidFill>
                <a:latin typeface="Open Sans" pitchFamily="34" charset="0"/>
                <a:ea typeface="Open Sans" pitchFamily="34" charset="-122"/>
                <a:cs typeface="Open Sans" pitchFamily="34" charset="-120"/>
              </a:rPr>
              <a:t>rator.</a:t>
            </a:r>
            <a:endParaRPr lang="en-US" sz="1750" dirty="0"/>
          </a:p>
        </p:txBody>
      </p:sp>
      <p:sp>
        <p:nvSpPr>
          <p:cNvPr id="17" name="Shape 14"/>
          <p:cNvSpPr/>
          <p:nvPr/>
        </p:nvSpPr>
        <p:spPr>
          <a:xfrm>
            <a:off x="10885110" y="2381786"/>
            <a:ext cx="44410" cy="777597"/>
          </a:xfrm>
          <a:prstGeom prst="roundRect">
            <a:avLst>
              <a:gd name="adj" fmla="val 225151"/>
            </a:avLst>
          </a:prstGeom>
          <a:solidFill>
            <a:srgbClr val="BCDBD4"/>
          </a:solidFill>
          <a:ln/>
        </p:spPr>
      </p:sp>
      <p:sp>
        <p:nvSpPr>
          <p:cNvPr id="18" name="Shape 15"/>
          <p:cNvSpPr/>
          <p:nvPr/>
        </p:nvSpPr>
        <p:spPr>
          <a:xfrm>
            <a:off x="10657403" y="2131874"/>
            <a:ext cx="499943" cy="499943"/>
          </a:xfrm>
          <a:prstGeom prst="roundRect">
            <a:avLst>
              <a:gd name="adj" fmla="val 20000"/>
            </a:avLst>
          </a:prstGeom>
          <a:solidFill>
            <a:srgbClr val="D6F5EE"/>
          </a:solidFill>
          <a:ln w="7620">
            <a:solidFill>
              <a:srgbClr val="BCDBD4"/>
            </a:solidFill>
            <a:prstDash val="solid"/>
          </a:ln>
        </p:spPr>
      </p:sp>
      <p:sp>
        <p:nvSpPr>
          <p:cNvPr id="19" name="Text 16"/>
          <p:cNvSpPr/>
          <p:nvPr/>
        </p:nvSpPr>
        <p:spPr>
          <a:xfrm>
            <a:off x="10767536" y="2173545"/>
            <a:ext cx="279678" cy="416481"/>
          </a:xfrm>
          <a:prstGeom prst="rect">
            <a:avLst/>
          </a:prstGeom>
          <a:noFill/>
          <a:ln/>
        </p:spPr>
        <p:txBody>
          <a:bodyPr wrap="none" rtlCol="0" anchor="t"/>
          <a:lstStyle/>
          <a:p>
            <a:pPr marL="0" indent="0" algn="ctr">
              <a:lnSpc>
                <a:spcPts val="3281"/>
              </a:lnSpc>
              <a:buNone/>
            </a:pPr>
            <a:r>
              <a:rPr lang="en-US" sz="2624" b="1" dirty="0">
                <a:solidFill>
                  <a:srgbClr val="333F70"/>
                </a:solidFill>
                <a:latin typeface="Unbounded" pitchFamily="34" charset="0"/>
                <a:ea typeface="Unbounded" pitchFamily="34" charset="-122"/>
                <a:cs typeface="Unbounded" pitchFamily="34" charset="-120"/>
              </a:rPr>
              <a:t>3</a:t>
            </a:r>
            <a:endParaRPr lang="en-US" sz="2624" dirty="0"/>
          </a:p>
        </p:txBody>
      </p:sp>
      <p:sp>
        <p:nvSpPr>
          <p:cNvPr id="20" name="Text 17"/>
          <p:cNvSpPr/>
          <p:nvPr/>
        </p:nvSpPr>
        <p:spPr>
          <a:xfrm>
            <a:off x="9444514" y="3381732"/>
            <a:ext cx="2925723" cy="694373"/>
          </a:xfrm>
          <a:prstGeom prst="rect">
            <a:avLst/>
          </a:prstGeom>
          <a:noFill/>
          <a:ln/>
        </p:spPr>
        <p:txBody>
          <a:bodyPr wrap="square" rtlCol="0" anchor="t"/>
          <a:lstStyle/>
          <a:p>
            <a:pPr marL="0" indent="0" algn="ctr">
              <a:lnSpc>
                <a:spcPts val="2734"/>
              </a:lnSpc>
              <a:buNone/>
            </a:pPr>
            <a:r>
              <a:rPr lang="en-US" sz="2187" b="1" dirty="0">
                <a:solidFill>
                  <a:srgbClr val="B05EF1"/>
                </a:solidFill>
                <a:latin typeface="Unbounded" pitchFamily="34" charset="0"/>
                <a:ea typeface="Unbounded" pitchFamily="34" charset="-122"/>
                <a:cs typeface="Unbounded" pitchFamily="34" charset="-120"/>
              </a:rPr>
              <a:t>Data Transmission</a:t>
            </a:r>
            <a:endParaRPr lang="en-US" sz="2187" dirty="0"/>
          </a:p>
        </p:txBody>
      </p:sp>
      <p:sp>
        <p:nvSpPr>
          <p:cNvPr id="21" name="Text 18"/>
          <p:cNvSpPr/>
          <p:nvPr/>
        </p:nvSpPr>
        <p:spPr>
          <a:xfrm>
            <a:off x="9444514" y="4209336"/>
            <a:ext cx="2925723" cy="3643746"/>
          </a:xfrm>
          <a:prstGeom prst="rect">
            <a:avLst/>
          </a:prstGeom>
          <a:noFill/>
          <a:ln/>
        </p:spPr>
        <p:txBody>
          <a:bodyPr wrap="square" rtlCol="0" anchor="t"/>
          <a:lstStyle/>
          <a:p>
            <a:pPr marL="0" indent="0" algn="ctr">
              <a:lnSpc>
                <a:spcPts val="2624"/>
              </a:lnSpc>
              <a:buNone/>
            </a:pPr>
            <a:r>
              <a:rPr lang="en-US" sz="1750" dirty="0">
                <a:solidFill>
                  <a:srgbClr val="B05EF1"/>
                </a:solidFill>
                <a:latin typeface="Open Sans" pitchFamily="34" charset="0"/>
                <a:ea typeface="Open Sans" pitchFamily="34" charset="-122"/>
                <a:cs typeface="Open Sans" pitchFamily="34" charset="-120"/>
              </a:rPr>
              <a:t>Captured keystrokes are often transmitted periodically to the attacker's server, where they can be analyzed and exploited. This data can reveal sensitive information, such as passwords, financial details, or privat</a:t>
            </a:r>
            <a:r>
              <a:rPr lang="en-US" sz="1750" dirty="0">
                <a:solidFill>
                  <a:srgbClr val="333F70"/>
                </a:solidFill>
                <a:latin typeface="Open Sans" pitchFamily="34" charset="0"/>
                <a:ea typeface="Open Sans" pitchFamily="34" charset="-122"/>
                <a:cs typeface="Open Sans" pitchFamily="34" charset="-120"/>
              </a:rPr>
              <a:t>e communications.</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32219"/>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14630400" cy="8232219"/>
          </a:xfrm>
          <a:prstGeom prst="rect">
            <a:avLst/>
          </a:prstGeom>
        </p:spPr>
      </p:pic>
      <p:sp>
        <p:nvSpPr>
          <p:cNvPr id="5" name="Text 2"/>
          <p:cNvSpPr/>
          <p:nvPr/>
        </p:nvSpPr>
        <p:spPr>
          <a:xfrm>
            <a:off x="2271474" y="584002"/>
            <a:ext cx="6756321" cy="663535"/>
          </a:xfrm>
          <a:prstGeom prst="rect">
            <a:avLst/>
          </a:prstGeom>
          <a:noFill/>
          <a:ln/>
        </p:spPr>
        <p:txBody>
          <a:bodyPr wrap="none" rtlCol="0" anchor="t"/>
          <a:lstStyle/>
          <a:p>
            <a:pPr marL="0" indent="0">
              <a:lnSpc>
                <a:spcPts val="5226"/>
              </a:lnSpc>
              <a:buNone/>
            </a:pPr>
            <a:r>
              <a:rPr lang="en-US" sz="4180" b="1" dirty="0">
                <a:solidFill>
                  <a:srgbClr val="333F70"/>
                </a:solidFill>
                <a:latin typeface="Unbounded" pitchFamily="34" charset="0"/>
                <a:ea typeface="Unbounded" pitchFamily="34" charset="-122"/>
                <a:cs typeface="Unbounded" pitchFamily="34" charset="-120"/>
              </a:rPr>
              <a:t>Types of Keyloggers</a:t>
            </a:r>
            <a:endParaRPr lang="en-US" sz="4180" dirty="0"/>
          </a:p>
        </p:txBody>
      </p:sp>
      <p:sp>
        <p:nvSpPr>
          <p:cNvPr id="6" name="Shape 3"/>
          <p:cNvSpPr/>
          <p:nvPr/>
        </p:nvSpPr>
        <p:spPr>
          <a:xfrm>
            <a:off x="2271474" y="1804868"/>
            <a:ext cx="477798" cy="477798"/>
          </a:xfrm>
          <a:prstGeom prst="roundRect">
            <a:avLst>
              <a:gd name="adj" fmla="val 20001"/>
            </a:avLst>
          </a:prstGeom>
          <a:solidFill>
            <a:srgbClr val="D6F5EE"/>
          </a:solidFill>
          <a:ln w="7620">
            <a:solidFill>
              <a:srgbClr val="BCDBD4"/>
            </a:solidFill>
            <a:prstDash val="solid"/>
          </a:ln>
        </p:spPr>
      </p:sp>
      <p:sp>
        <p:nvSpPr>
          <p:cNvPr id="7" name="Text 4"/>
          <p:cNvSpPr/>
          <p:nvPr/>
        </p:nvSpPr>
        <p:spPr>
          <a:xfrm>
            <a:off x="2427446" y="1844754"/>
            <a:ext cx="165735" cy="398026"/>
          </a:xfrm>
          <a:prstGeom prst="rect">
            <a:avLst/>
          </a:prstGeom>
          <a:noFill/>
          <a:ln/>
        </p:spPr>
        <p:txBody>
          <a:bodyPr wrap="none" rtlCol="0" anchor="t"/>
          <a:lstStyle/>
          <a:p>
            <a:pPr marL="0" indent="0" algn="ctr">
              <a:lnSpc>
                <a:spcPts val="3135"/>
              </a:lnSpc>
              <a:buNone/>
            </a:pPr>
            <a:r>
              <a:rPr lang="en-US" sz="2508" b="1" dirty="0">
                <a:solidFill>
                  <a:srgbClr val="333F70"/>
                </a:solidFill>
                <a:latin typeface="Unbounded" pitchFamily="34" charset="0"/>
                <a:ea typeface="Unbounded" pitchFamily="34" charset="-122"/>
                <a:cs typeface="Unbounded" pitchFamily="34" charset="-120"/>
              </a:rPr>
              <a:t>1</a:t>
            </a:r>
            <a:endParaRPr lang="en-US" sz="2508" dirty="0"/>
          </a:p>
        </p:txBody>
      </p:sp>
      <p:sp>
        <p:nvSpPr>
          <p:cNvPr id="8" name="Text 5"/>
          <p:cNvSpPr/>
          <p:nvPr/>
        </p:nvSpPr>
        <p:spPr>
          <a:xfrm>
            <a:off x="2961561" y="1804868"/>
            <a:ext cx="3620810" cy="331827"/>
          </a:xfrm>
          <a:prstGeom prst="rect">
            <a:avLst/>
          </a:prstGeom>
          <a:noFill/>
          <a:ln/>
        </p:spPr>
        <p:txBody>
          <a:bodyPr wrap="none" rtlCol="0" anchor="t"/>
          <a:lstStyle/>
          <a:p>
            <a:pPr marL="0" indent="0">
              <a:lnSpc>
                <a:spcPts val="2613"/>
              </a:lnSpc>
              <a:buNone/>
            </a:pPr>
            <a:r>
              <a:rPr lang="en-US" sz="2090" b="1" dirty="0">
                <a:solidFill>
                  <a:srgbClr val="333F70"/>
                </a:solidFill>
                <a:latin typeface="Unbounded" pitchFamily="34" charset="0"/>
                <a:ea typeface="Unbounded" pitchFamily="34" charset="-122"/>
                <a:cs typeface="Unbounded" pitchFamily="34" charset="-120"/>
              </a:rPr>
              <a:t>Hardware Keyloggers</a:t>
            </a:r>
            <a:endParaRPr lang="en-US" sz="2090" dirty="0"/>
          </a:p>
        </p:txBody>
      </p:sp>
      <p:sp>
        <p:nvSpPr>
          <p:cNvPr id="9" name="Text 6"/>
          <p:cNvSpPr/>
          <p:nvPr/>
        </p:nvSpPr>
        <p:spPr>
          <a:xfrm>
            <a:off x="2961561" y="2264093"/>
            <a:ext cx="4247436" cy="2230279"/>
          </a:xfrm>
          <a:prstGeom prst="rect">
            <a:avLst/>
          </a:prstGeom>
          <a:noFill/>
          <a:ln/>
        </p:spPr>
        <p:txBody>
          <a:bodyPr wrap="square" rtlCol="0" anchor="t"/>
          <a:lstStyle/>
          <a:p>
            <a:pPr marL="0" indent="0">
              <a:lnSpc>
                <a:spcPts val="2508"/>
              </a:lnSpc>
              <a:buNone/>
            </a:pPr>
            <a:r>
              <a:rPr lang="en-US" sz="1672" dirty="0">
                <a:solidFill>
                  <a:srgbClr val="333F70"/>
                </a:solidFill>
                <a:latin typeface="Open Sans" pitchFamily="34" charset="0"/>
                <a:ea typeface="Open Sans" pitchFamily="34" charset="-122"/>
                <a:cs typeface="Open Sans" pitchFamily="34" charset="-120"/>
              </a:rPr>
              <a:t>These are physical devices that plug into the keyboard's USB port. They intercept signals between the keyboard and the computer, capturing keystrokes without any software installation. They're harder to detect but offer less flexibility for attackers.</a:t>
            </a:r>
            <a:endParaRPr lang="en-US" sz="1672" dirty="0"/>
          </a:p>
        </p:txBody>
      </p:sp>
      <p:sp>
        <p:nvSpPr>
          <p:cNvPr id="10" name="Shape 7"/>
          <p:cNvSpPr/>
          <p:nvPr/>
        </p:nvSpPr>
        <p:spPr>
          <a:xfrm>
            <a:off x="7421285" y="1804868"/>
            <a:ext cx="477798" cy="477798"/>
          </a:xfrm>
          <a:prstGeom prst="roundRect">
            <a:avLst>
              <a:gd name="adj" fmla="val 20001"/>
            </a:avLst>
          </a:prstGeom>
          <a:solidFill>
            <a:srgbClr val="D6F5EE"/>
          </a:solidFill>
          <a:ln w="7620">
            <a:solidFill>
              <a:srgbClr val="BCDBD4"/>
            </a:solidFill>
            <a:prstDash val="solid"/>
          </a:ln>
        </p:spPr>
      </p:sp>
      <p:sp>
        <p:nvSpPr>
          <p:cNvPr id="11" name="Text 8"/>
          <p:cNvSpPr/>
          <p:nvPr/>
        </p:nvSpPr>
        <p:spPr>
          <a:xfrm>
            <a:off x="7527131" y="1844754"/>
            <a:ext cx="265986" cy="398026"/>
          </a:xfrm>
          <a:prstGeom prst="rect">
            <a:avLst/>
          </a:prstGeom>
          <a:noFill/>
          <a:ln/>
        </p:spPr>
        <p:txBody>
          <a:bodyPr wrap="none" rtlCol="0" anchor="t"/>
          <a:lstStyle/>
          <a:p>
            <a:pPr marL="0" indent="0" algn="ctr">
              <a:lnSpc>
                <a:spcPts val="3135"/>
              </a:lnSpc>
              <a:buNone/>
            </a:pPr>
            <a:r>
              <a:rPr lang="en-US" sz="2508" b="1" dirty="0">
                <a:solidFill>
                  <a:srgbClr val="333F70"/>
                </a:solidFill>
                <a:latin typeface="Unbounded" pitchFamily="34" charset="0"/>
                <a:ea typeface="Unbounded" pitchFamily="34" charset="-122"/>
                <a:cs typeface="Unbounded" pitchFamily="34" charset="-120"/>
              </a:rPr>
              <a:t>2</a:t>
            </a:r>
            <a:endParaRPr lang="en-US" sz="2508" dirty="0"/>
          </a:p>
        </p:txBody>
      </p:sp>
      <p:sp>
        <p:nvSpPr>
          <p:cNvPr id="12" name="Text 9"/>
          <p:cNvSpPr/>
          <p:nvPr/>
        </p:nvSpPr>
        <p:spPr>
          <a:xfrm>
            <a:off x="8111371" y="1804868"/>
            <a:ext cx="3540323" cy="331827"/>
          </a:xfrm>
          <a:prstGeom prst="rect">
            <a:avLst/>
          </a:prstGeom>
          <a:noFill/>
          <a:ln/>
        </p:spPr>
        <p:txBody>
          <a:bodyPr wrap="none" rtlCol="0" anchor="t"/>
          <a:lstStyle/>
          <a:p>
            <a:pPr marL="0" indent="0">
              <a:lnSpc>
                <a:spcPts val="2613"/>
              </a:lnSpc>
              <a:buNone/>
            </a:pPr>
            <a:r>
              <a:rPr lang="en-US" sz="2090" b="1" dirty="0">
                <a:solidFill>
                  <a:srgbClr val="333F70"/>
                </a:solidFill>
                <a:latin typeface="Unbounded" pitchFamily="34" charset="0"/>
                <a:ea typeface="Unbounded" pitchFamily="34" charset="-122"/>
                <a:cs typeface="Unbounded" pitchFamily="34" charset="-120"/>
              </a:rPr>
              <a:t>Software Keyloggers</a:t>
            </a:r>
            <a:endParaRPr lang="en-US" sz="2090" dirty="0"/>
          </a:p>
        </p:txBody>
      </p:sp>
      <p:sp>
        <p:nvSpPr>
          <p:cNvPr id="13" name="Text 10"/>
          <p:cNvSpPr/>
          <p:nvPr/>
        </p:nvSpPr>
        <p:spPr>
          <a:xfrm>
            <a:off x="8111371" y="2264093"/>
            <a:ext cx="4247436" cy="2230279"/>
          </a:xfrm>
          <a:prstGeom prst="rect">
            <a:avLst/>
          </a:prstGeom>
          <a:noFill/>
          <a:ln/>
        </p:spPr>
        <p:txBody>
          <a:bodyPr wrap="square" rtlCol="0" anchor="t"/>
          <a:lstStyle/>
          <a:p>
            <a:pPr marL="0" indent="0">
              <a:lnSpc>
                <a:spcPts val="2508"/>
              </a:lnSpc>
              <a:buNone/>
            </a:pPr>
            <a:r>
              <a:rPr lang="en-US" sz="1672" dirty="0">
                <a:solidFill>
                  <a:srgbClr val="333F70"/>
                </a:solidFill>
                <a:latin typeface="Open Sans" pitchFamily="34" charset="0"/>
                <a:ea typeface="Open Sans" pitchFamily="34" charset="-122"/>
                <a:cs typeface="Open Sans" pitchFamily="34" charset="-120"/>
              </a:rPr>
              <a:t>Software keyloggers are programs installed on a device, often disguised as legitimate software. They work by capturing keystrokes at the system level, making them harder to detect. They offer greater control and flexibility for the attacker.</a:t>
            </a:r>
            <a:endParaRPr lang="en-US" sz="1672" dirty="0"/>
          </a:p>
        </p:txBody>
      </p:sp>
      <p:sp>
        <p:nvSpPr>
          <p:cNvPr id="14" name="Shape 11"/>
          <p:cNvSpPr/>
          <p:nvPr/>
        </p:nvSpPr>
        <p:spPr>
          <a:xfrm>
            <a:off x="2271474" y="4945499"/>
            <a:ext cx="477798" cy="477798"/>
          </a:xfrm>
          <a:prstGeom prst="roundRect">
            <a:avLst>
              <a:gd name="adj" fmla="val 20001"/>
            </a:avLst>
          </a:prstGeom>
          <a:solidFill>
            <a:srgbClr val="D6F5EE"/>
          </a:solidFill>
          <a:ln w="7620">
            <a:solidFill>
              <a:srgbClr val="BCDBD4"/>
            </a:solidFill>
            <a:prstDash val="solid"/>
          </a:ln>
        </p:spPr>
      </p:sp>
      <p:sp>
        <p:nvSpPr>
          <p:cNvPr id="15" name="Text 12"/>
          <p:cNvSpPr/>
          <p:nvPr/>
        </p:nvSpPr>
        <p:spPr>
          <a:xfrm>
            <a:off x="2376726" y="4985385"/>
            <a:ext cx="267295" cy="398026"/>
          </a:xfrm>
          <a:prstGeom prst="rect">
            <a:avLst/>
          </a:prstGeom>
          <a:noFill/>
          <a:ln/>
        </p:spPr>
        <p:txBody>
          <a:bodyPr wrap="none" rtlCol="0" anchor="t"/>
          <a:lstStyle/>
          <a:p>
            <a:pPr marL="0" indent="0" algn="ctr">
              <a:lnSpc>
                <a:spcPts val="3135"/>
              </a:lnSpc>
              <a:buNone/>
            </a:pPr>
            <a:r>
              <a:rPr lang="en-US" sz="2508" b="1" dirty="0">
                <a:solidFill>
                  <a:srgbClr val="333F70"/>
                </a:solidFill>
                <a:latin typeface="Unbounded" pitchFamily="34" charset="0"/>
                <a:ea typeface="Unbounded" pitchFamily="34" charset="-122"/>
                <a:cs typeface="Unbounded" pitchFamily="34" charset="-120"/>
              </a:rPr>
              <a:t>3</a:t>
            </a:r>
            <a:endParaRPr lang="en-US" sz="2508" dirty="0"/>
          </a:p>
        </p:txBody>
      </p:sp>
      <p:sp>
        <p:nvSpPr>
          <p:cNvPr id="16" name="Text 13"/>
          <p:cNvSpPr/>
          <p:nvPr/>
        </p:nvSpPr>
        <p:spPr>
          <a:xfrm>
            <a:off x="2961561" y="4945499"/>
            <a:ext cx="4247436" cy="663654"/>
          </a:xfrm>
          <a:prstGeom prst="rect">
            <a:avLst/>
          </a:prstGeom>
          <a:noFill/>
          <a:ln/>
        </p:spPr>
        <p:txBody>
          <a:bodyPr wrap="square" rtlCol="0" anchor="t"/>
          <a:lstStyle/>
          <a:p>
            <a:pPr marL="0" indent="0">
              <a:lnSpc>
                <a:spcPts val="2613"/>
              </a:lnSpc>
              <a:buNone/>
            </a:pPr>
            <a:r>
              <a:rPr lang="en-US" sz="2090" b="1" dirty="0">
                <a:solidFill>
                  <a:srgbClr val="333F70"/>
                </a:solidFill>
                <a:latin typeface="Unbounded" pitchFamily="34" charset="0"/>
                <a:ea typeface="Unbounded" pitchFamily="34" charset="-122"/>
                <a:cs typeface="Unbounded" pitchFamily="34" charset="-120"/>
              </a:rPr>
              <a:t>Remote Access Keyloggers</a:t>
            </a:r>
            <a:endParaRPr lang="en-US" sz="2090" dirty="0"/>
          </a:p>
        </p:txBody>
      </p:sp>
      <p:sp>
        <p:nvSpPr>
          <p:cNvPr id="17" name="Text 14"/>
          <p:cNvSpPr/>
          <p:nvPr/>
        </p:nvSpPr>
        <p:spPr>
          <a:xfrm>
            <a:off x="2961561" y="5736550"/>
            <a:ext cx="4247436" cy="1911668"/>
          </a:xfrm>
          <a:prstGeom prst="rect">
            <a:avLst/>
          </a:prstGeom>
          <a:noFill/>
          <a:ln/>
        </p:spPr>
        <p:txBody>
          <a:bodyPr wrap="square" rtlCol="0" anchor="t"/>
          <a:lstStyle/>
          <a:p>
            <a:pPr marL="0" indent="0">
              <a:lnSpc>
                <a:spcPts val="2508"/>
              </a:lnSpc>
              <a:buNone/>
            </a:pPr>
            <a:r>
              <a:rPr lang="en-US" sz="1672" dirty="0">
                <a:solidFill>
                  <a:srgbClr val="333F70"/>
                </a:solidFill>
                <a:latin typeface="Open Sans" pitchFamily="34" charset="0"/>
                <a:ea typeface="Open Sans" pitchFamily="34" charset="-122"/>
                <a:cs typeface="Open Sans" pitchFamily="34" charset="-120"/>
              </a:rPr>
              <a:t>Remote access keyloggers are often used by attackers to gain control over a device remotely. They allow the attacker to monitor all activities on the target device, including keystrokes, screenshots, and file access.</a:t>
            </a:r>
            <a:endParaRPr lang="en-US" sz="1672" dirty="0"/>
          </a:p>
        </p:txBody>
      </p:sp>
      <p:sp>
        <p:nvSpPr>
          <p:cNvPr id="18" name="Shape 15"/>
          <p:cNvSpPr/>
          <p:nvPr/>
        </p:nvSpPr>
        <p:spPr>
          <a:xfrm>
            <a:off x="7421285" y="4945499"/>
            <a:ext cx="477798" cy="477798"/>
          </a:xfrm>
          <a:prstGeom prst="roundRect">
            <a:avLst>
              <a:gd name="adj" fmla="val 20001"/>
            </a:avLst>
          </a:prstGeom>
          <a:solidFill>
            <a:srgbClr val="D6F5EE"/>
          </a:solidFill>
          <a:ln w="7620">
            <a:solidFill>
              <a:srgbClr val="BCDBD4"/>
            </a:solidFill>
            <a:prstDash val="solid"/>
          </a:ln>
        </p:spPr>
      </p:sp>
      <p:sp>
        <p:nvSpPr>
          <p:cNvPr id="19" name="Text 16"/>
          <p:cNvSpPr/>
          <p:nvPr/>
        </p:nvSpPr>
        <p:spPr>
          <a:xfrm>
            <a:off x="7522964" y="4985385"/>
            <a:ext cx="274320" cy="398026"/>
          </a:xfrm>
          <a:prstGeom prst="rect">
            <a:avLst/>
          </a:prstGeom>
          <a:noFill/>
          <a:ln/>
        </p:spPr>
        <p:txBody>
          <a:bodyPr wrap="none" rtlCol="0" anchor="t"/>
          <a:lstStyle/>
          <a:p>
            <a:pPr marL="0" indent="0" algn="ctr">
              <a:lnSpc>
                <a:spcPts val="3135"/>
              </a:lnSpc>
              <a:buNone/>
            </a:pPr>
            <a:r>
              <a:rPr lang="en-US" sz="2508" b="1" dirty="0">
                <a:solidFill>
                  <a:srgbClr val="333F70"/>
                </a:solidFill>
                <a:latin typeface="Unbounded" pitchFamily="34" charset="0"/>
                <a:ea typeface="Unbounded" pitchFamily="34" charset="-122"/>
                <a:cs typeface="Unbounded" pitchFamily="34" charset="-120"/>
              </a:rPr>
              <a:t>4</a:t>
            </a:r>
            <a:endParaRPr lang="en-US" sz="2508" dirty="0"/>
          </a:p>
        </p:txBody>
      </p:sp>
      <p:sp>
        <p:nvSpPr>
          <p:cNvPr id="20" name="Text 17"/>
          <p:cNvSpPr/>
          <p:nvPr/>
        </p:nvSpPr>
        <p:spPr>
          <a:xfrm>
            <a:off x="8111371" y="4945499"/>
            <a:ext cx="3347442" cy="331827"/>
          </a:xfrm>
          <a:prstGeom prst="rect">
            <a:avLst/>
          </a:prstGeom>
          <a:noFill/>
          <a:ln/>
        </p:spPr>
        <p:txBody>
          <a:bodyPr wrap="none" rtlCol="0" anchor="t"/>
          <a:lstStyle/>
          <a:p>
            <a:pPr marL="0" indent="0">
              <a:lnSpc>
                <a:spcPts val="2613"/>
              </a:lnSpc>
              <a:buNone/>
            </a:pPr>
            <a:r>
              <a:rPr lang="en-US" sz="2090" b="1" dirty="0">
                <a:solidFill>
                  <a:srgbClr val="333F70"/>
                </a:solidFill>
                <a:latin typeface="Unbounded" pitchFamily="34" charset="0"/>
                <a:ea typeface="Unbounded" pitchFamily="34" charset="-122"/>
                <a:cs typeface="Unbounded" pitchFamily="34" charset="-120"/>
              </a:rPr>
              <a:t>Browser Keyloggers</a:t>
            </a:r>
            <a:endParaRPr lang="en-US" sz="2090" dirty="0"/>
          </a:p>
        </p:txBody>
      </p:sp>
      <p:sp>
        <p:nvSpPr>
          <p:cNvPr id="21" name="Text 18"/>
          <p:cNvSpPr/>
          <p:nvPr/>
        </p:nvSpPr>
        <p:spPr>
          <a:xfrm>
            <a:off x="8111371" y="5404723"/>
            <a:ext cx="4247436" cy="1911668"/>
          </a:xfrm>
          <a:prstGeom prst="rect">
            <a:avLst/>
          </a:prstGeom>
          <a:noFill/>
          <a:ln/>
        </p:spPr>
        <p:txBody>
          <a:bodyPr wrap="square" rtlCol="0" anchor="t"/>
          <a:lstStyle/>
          <a:p>
            <a:pPr marL="0" indent="0">
              <a:lnSpc>
                <a:spcPts val="2508"/>
              </a:lnSpc>
              <a:buNone/>
            </a:pPr>
            <a:r>
              <a:rPr lang="en-US" sz="1672" dirty="0">
                <a:solidFill>
                  <a:srgbClr val="333F70"/>
                </a:solidFill>
                <a:latin typeface="Open Sans" pitchFamily="34" charset="0"/>
                <a:ea typeface="Open Sans" pitchFamily="34" charset="-122"/>
                <a:cs typeface="Open Sans" pitchFamily="34" charset="-120"/>
              </a:rPr>
              <a:t>These keyloggers specifically target web browsers, capturing everything typed into input fields, including passwords, credit card details, and personal information. They are often used for phishing attacks and stealing online credentials.</a:t>
            </a:r>
            <a:endParaRPr lang="en-US" sz="1672"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Text 2"/>
          <p:cNvSpPr/>
          <p:nvPr/>
        </p:nvSpPr>
        <p:spPr>
          <a:xfrm>
            <a:off x="2037993" y="918210"/>
            <a:ext cx="10554414" cy="1388745"/>
          </a:xfrm>
          <a:prstGeom prst="rect">
            <a:avLst/>
          </a:prstGeom>
          <a:noFill/>
          <a:ln/>
        </p:spPr>
        <p:txBody>
          <a:bodyPr wrap="square" rtlCol="0" anchor="t"/>
          <a:lstStyle/>
          <a:p>
            <a:pPr marL="0" indent="0">
              <a:lnSpc>
                <a:spcPts val="5468"/>
              </a:lnSpc>
              <a:buNone/>
            </a:pPr>
            <a:r>
              <a:rPr lang="en-US" sz="4374" b="1" dirty="0">
                <a:solidFill>
                  <a:srgbClr val="333F70"/>
                </a:solidFill>
                <a:latin typeface="Unbounded" pitchFamily="34" charset="0"/>
                <a:ea typeface="Unbounded" pitchFamily="34" charset="-122"/>
                <a:cs typeface="Unbounded" pitchFamily="34" charset="-120"/>
              </a:rPr>
              <a:t>Legitimate Uses of Keyloggers</a:t>
            </a:r>
            <a:endParaRPr lang="en-US" sz="4374" dirty="0"/>
          </a:p>
        </p:txBody>
      </p:sp>
      <p:sp>
        <p:nvSpPr>
          <p:cNvPr id="6" name="Text 3"/>
          <p:cNvSpPr/>
          <p:nvPr/>
        </p:nvSpPr>
        <p:spPr>
          <a:xfrm>
            <a:off x="2037993" y="2862382"/>
            <a:ext cx="2889290" cy="347186"/>
          </a:xfrm>
          <a:prstGeom prst="rect">
            <a:avLst/>
          </a:prstGeom>
          <a:noFill/>
          <a:ln/>
        </p:spPr>
        <p:txBody>
          <a:bodyPr wrap="none" rtlCol="0" anchor="t"/>
          <a:lstStyle/>
          <a:p>
            <a:pPr marL="0" indent="0">
              <a:lnSpc>
                <a:spcPts val="2734"/>
              </a:lnSpc>
              <a:buNone/>
            </a:pPr>
            <a:r>
              <a:rPr lang="en-US" sz="2187" b="1" dirty="0">
                <a:solidFill>
                  <a:srgbClr val="333F70"/>
                </a:solidFill>
                <a:latin typeface="Unbounded" pitchFamily="34" charset="0"/>
                <a:ea typeface="Unbounded" pitchFamily="34" charset="-122"/>
                <a:cs typeface="Unbounded" pitchFamily="34" charset="-120"/>
              </a:rPr>
              <a:t>Parental Control</a:t>
            </a:r>
            <a:endParaRPr lang="en-US" sz="2187" dirty="0"/>
          </a:p>
        </p:txBody>
      </p:sp>
      <p:sp>
        <p:nvSpPr>
          <p:cNvPr id="7" name="Text 4"/>
          <p:cNvSpPr/>
          <p:nvPr/>
        </p:nvSpPr>
        <p:spPr>
          <a:xfrm>
            <a:off x="2037993" y="3431738"/>
            <a:ext cx="3156347" cy="2666048"/>
          </a:xfrm>
          <a:prstGeom prst="rect">
            <a:avLst/>
          </a:prstGeom>
          <a:noFill/>
          <a:ln/>
        </p:spPr>
        <p:txBody>
          <a:bodyPr wrap="square" rtlCol="0" anchor="t"/>
          <a:lstStyle/>
          <a:p>
            <a:pPr marL="0" indent="0">
              <a:lnSpc>
                <a:spcPts val="2624"/>
              </a:lnSpc>
              <a:buNone/>
            </a:pPr>
            <a:r>
              <a:rPr lang="en-US" sz="1750" dirty="0">
                <a:solidFill>
                  <a:srgbClr val="333F70"/>
                </a:solidFill>
                <a:latin typeface="Open Sans" pitchFamily="34" charset="0"/>
                <a:ea typeface="Open Sans" pitchFamily="34" charset="-122"/>
                <a:cs typeface="Open Sans" pitchFamily="34" charset="-120"/>
              </a:rPr>
              <a:t>Keyloggers can be used by parents to monitor their children's online activity and protect them from harmful content. They can help identify potential cyberbullying or online predators.</a:t>
            </a:r>
            <a:endParaRPr lang="en-US" sz="1750" dirty="0"/>
          </a:p>
        </p:txBody>
      </p:sp>
      <p:sp>
        <p:nvSpPr>
          <p:cNvPr id="8" name="Text 5"/>
          <p:cNvSpPr/>
          <p:nvPr/>
        </p:nvSpPr>
        <p:spPr>
          <a:xfrm>
            <a:off x="5743932" y="2862382"/>
            <a:ext cx="3156347" cy="694373"/>
          </a:xfrm>
          <a:prstGeom prst="rect">
            <a:avLst/>
          </a:prstGeom>
          <a:noFill/>
          <a:ln/>
        </p:spPr>
        <p:txBody>
          <a:bodyPr wrap="square" rtlCol="0" anchor="t"/>
          <a:lstStyle/>
          <a:p>
            <a:pPr marL="0" indent="0">
              <a:lnSpc>
                <a:spcPts val="2734"/>
              </a:lnSpc>
              <a:buNone/>
            </a:pPr>
            <a:r>
              <a:rPr lang="en-US" sz="2187" b="1" dirty="0">
                <a:solidFill>
                  <a:srgbClr val="333F70"/>
                </a:solidFill>
                <a:latin typeface="Unbounded" pitchFamily="34" charset="0"/>
                <a:ea typeface="Unbounded" pitchFamily="34" charset="-122"/>
                <a:cs typeface="Unbounded" pitchFamily="34" charset="-120"/>
              </a:rPr>
              <a:t>Employee Monitoring</a:t>
            </a:r>
            <a:endParaRPr lang="en-US" sz="2187" dirty="0"/>
          </a:p>
        </p:txBody>
      </p:sp>
      <p:sp>
        <p:nvSpPr>
          <p:cNvPr id="9" name="Text 6"/>
          <p:cNvSpPr/>
          <p:nvPr/>
        </p:nvSpPr>
        <p:spPr>
          <a:xfrm>
            <a:off x="5743932" y="3778925"/>
            <a:ext cx="3156347" cy="3332559"/>
          </a:xfrm>
          <a:prstGeom prst="rect">
            <a:avLst/>
          </a:prstGeom>
          <a:noFill/>
          <a:ln/>
        </p:spPr>
        <p:txBody>
          <a:bodyPr wrap="square" rtlCol="0" anchor="t"/>
          <a:lstStyle/>
          <a:p>
            <a:pPr marL="0" indent="0">
              <a:lnSpc>
                <a:spcPts val="2624"/>
              </a:lnSpc>
              <a:buNone/>
            </a:pPr>
            <a:r>
              <a:rPr lang="en-US" sz="1750" dirty="0">
                <a:solidFill>
                  <a:srgbClr val="333F70"/>
                </a:solidFill>
                <a:latin typeface="Open Sans" pitchFamily="34" charset="0"/>
                <a:ea typeface="Open Sans" pitchFamily="34" charset="-122"/>
                <a:cs typeface="Open Sans" pitchFamily="34" charset="-120"/>
              </a:rPr>
              <a:t>Some employers use keyloggers to monitor employee productivity and ensure compliance with company policies. However, their use should be transparent and ethically justified. Legal and privacy considerations must be respected.</a:t>
            </a:r>
            <a:endParaRPr lang="en-US" sz="1750" dirty="0"/>
          </a:p>
        </p:txBody>
      </p:sp>
      <p:sp>
        <p:nvSpPr>
          <p:cNvPr id="10" name="Text 7"/>
          <p:cNvSpPr/>
          <p:nvPr/>
        </p:nvSpPr>
        <p:spPr>
          <a:xfrm>
            <a:off x="9449872" y="2862382"/>
            <a:ext cx="3027640" cy="347186"/>
          </a:xfrm>
          <a:prstGeom prst="rect">
            <a:avLst/>
          </a:prstGeom>
          <a:noFill/>
          <a:ln/>
        </p:spPr>
        <p:txBody>
          <a:bodyPr wrap="none" rtlCol="0" anchor="t"/>
          <a:lstStyle/>
          <a:p>
            <a:pPr marL="0" indent="0">
              <a:lnSpc>
                <a:spcPts val="2734"/>
              </a:lnSpc>
              <a:buNone/>
            </a:pPr>
            <a:r>
              <a:rPr lang="en-US" sz="2187" b="1" dirty="0">
                <a:solidFill>
                  <a:srgbClr val="333F70"/>
                </a:solidFill>
                <a:latin typeface="Unbounded" pitchFamily="34" charset="0"/>
                <a:ea typeface="Unbounded" pitchFamily="34" charset="-122"/>
                <a:cs typeface="Unbounded" pitchFamily="34" charset="-120"/>
              </a:rPr>
              <a:t>Security Auditing</a:t>
            </a:r>
            <a:endParaRPr lang="en-US" sz="2187" dirty="0"/>
          </a:p>
        </p:txBody>
      </p:sp>
      <p:sp>
        <p:nvSpPr>
          <p:cNvPr id="11" name="Text 8"/>
          <p:cNvSpPr/>
          <p:nvPr/>
        </p:nvSpPr>
        <p:spPr>
          <a:xfrm>
            <a:off x="9449872" y="3431738"/>
            <a:ext cx="3156347" cy="2999303"/>
          </a:xfrm>
          <a:prstGeom prst="rect">
            <a:avLst/>
          </a:prstGeom>
          <a:noFill/>
          <a:ln/>
        </p:spPr>
        <p:txBody>
          <a:bodyPr wrap="square" rtlCol="0" anchor="t"/>
          <a:lstStyle/>
          <a:p>
            <a:pPr marL="0" indent="0">
              <a:lnSpc>
                <a:spcPts val="2624"/>
              </a:lnSpc>
              <a:buNone/>
            </a:pPr>
            <a:r>
              <a:rPr lang="en-US" sz="1750" dirty="0">
                <a:solidFill>
                  <a:srgbClr val="333F70"/>
                </a:solidFill>
                <a:latin typeface="Open Sans" pitchFamily="34" charset="0"/>
                <a:ea typeface="Open Sans" pitchFamily="34" charset="-122"/>
                <a:cs typeface="Open Sans" pitchFamily="34" charset="-120"/>
              </a:rPr>
              <a:t>Security professionals may use keyloggers to monitor system activity and identify potential security threats. They can help detect malware or unauthorized access attempts, ensuring the security of sensitive information.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31267"/>
          </a:xfrm>
          <a:prstGeom prst="rect">
            <a:avLst/>
          </a:prstGeom>
          <a:solidFill>
            <a:srgbClr val="FFFFFF"/>
          </a:solidFill>
          <a:ln/>
        </p:spPr>
      </p:sp>
      <p:sp>
        <p:nvSpPr>
          <p:cNvPr id="4" name="Text 2"/>
          <p:cNvSpPr/>
          <p:nvPr/>
        </p:nvSpPr>
        <p:spPr>
          <a:xfrm>
            <a:off x="2393394" y="569833"/>
            <a:ext cx="9843492" cy="1294924"/>
          </a:xfrm>
          <a:prstGeom prst="rect">
            <a:avLst/>
          </a:prstGeom>
          <a:noFill/>
          <a:ln/>
        </p:spPr>
        <p:txBody>
          <a:bodyPr wrap="square" rtlCol="0" anchor="t"/>
          <a:lstStyle/>
          <a:p>
            <a:pPr marL="0" indent="0">
              <a:lnSpc>
                <a:spcPts val="5099"/>
              </a:lnSpc>
              <a:buNone/>
            </a:pPr>
            <a:r>
              <a:rPr lang="en-US" sz="4079" b="1" dirty="0">
                <a:solidFill>
                  <a:srgbClr val="333F70"/>
                </a:solidFill>
                <a:latin typeface="Unbounded" pitchFamily="34" charset="0"/>
                <a:ea typeface="Unbounded" pitchFamily="34" charset="-122"/>
                <a:cs typeface="Unbounded" pitchFamily="34" charset="-120"/>
              </a:rPr>
              <a:t>Risks and Dangers of Keyloggers</a:t>
            </a:r>
            <a:endParaRPr lang="en-US" sz="4079" dirty="0"/>
          </a:p>
        </p:txBody>
      </p:sp>
      <p:sp>
        <p:nvSpPr>
          <p:cNvPr id="5" name="Shape 3"/>
          <p:cNvSpPr/>
          <p:nvPr/>
        </p:nvSpPr>
        <p:spPr>
          <a:xfrm>
            <a:off x="2393394" y="2279213"/>
            <a:ext cx="4818221" cy="2432090"/>
          </a:xfrm>
          <a:prstGeom prst="roundRect">
            <a:avLst>
              <a:gd name="adj" fmla="val 3834"/>
            </a:avLst>
          </a:prstGeom>
          <a:solidFill>
            <a:srgbClr val="D6F5EE"/>
          </a:solidFill>
          <a:ln w="7620">
            <a:solidFill>
              <a:srgbClr val="BCDBD4"/>
            </a:solidFill>
            <a:prstDash val="solid"/>
          </a:ln>
        </p:spPr>
      </p:sp>
      <p:sp>
        <p:nvSpPr>
          <p:cNvPr id="6" name="Text 4"/>
          <p:cNvSpPr/>
          <p:nvPr/>
        </p:nvSpPr>
        <p:spPr>
          <a:xfrm>
            <a:off x="2608183" y="2494002"/>
            <a:ext cx="2617351" cy="323850"/>
          </a:xfrm>
          <a:prstGeom prst="rect">
            <a:avLst/>
          </a:prstGeom>
          <a:noFill/>
          <a:ln/>
        </p:spPr>
        <p:txBody>
          <a:bodyPr wrap="none" rtlCol="0" anchor="t"/>
          <a:lstStyle/>
          <a:p>
            <a:pPr marL="0" indent="0">
              <a:lnSpc>
                <a:spcPts val="2550"/>
              </a:lnSpc>
              <a:buNone/>
            </a:pPr>
            <a:r>
              <a:rPr lang="en-US" sz="2040" b="1" dirty="0">
                <a:solidFill>
                  <a:srgbClr val="333F70"/>
                </a:solidFill>
                <a:latin typeface="Unbounded" pitchFamily="34" charset="0"/>
                <a:ea typeface="Unbounded" pitchFamily="34" charset="-122"/>
                <a:cs typeface="Unbounded" pitchFamily="34" charset="-120"/>
              </a:rPr>
              <a:t>Password Theft</a:t>
            </a:r>
            <a:endParaRPr lang="en-US" sz="2040" dirty="0"/>
          </a:p>
        </p:txBody>
      </p:sp>
      <p:sp>
        <p:nvSpPr>
          <p:cNvPr id="7" name="Text 5"/>
          <p:cNvSpPr/>
          <p:nvPr/>
        </p:nvSpPr>
        <p:spPr>
          <a:xfrm>
            <a:off x="2608183" y="2942153"/>
            <a:ext cx="4388644" cy="1554361"/>
          </a:xfrm>
          <a:prstGeom prst="rect">
            <a:avLst/>
          </a:prstGeom>
          <a:noFill/>
          <a:ln/>
        </p:spPr>
        <p:txBody>
          <a:bodyPr wrap="square" rtlCol="0" anchor="t"/>
          <a:lstStyle/>
          <a:p>
            <a:pPr marL="0" indent="0">
              <a:lnSpc>
                <a:spcPts val="2448"/>
              </a:lnSpc>
              <a:buNone/>
            </a:pPr>
            <a:r>
              <a:rPr lang="en-US" sz="1632" dirty="0">
                <a:solidFill>
                  <a:srgbClr val="333F70"/>
                </a:solidFill>
                <a:latin typeface="Open Sans" pitchFamily="34" charset="0"/>
                <a:ea typeface="Open Sans" pitchFamily="34" charset="-122"/>
                <a:cs typeface="Open Sans" pitchFamily="34" charset="-120"/>
              </a:rPr>
              <a:t>Keyloggers are a primary tool for stealing passwords, allowing attackers to access bank accounts, online services, and even personal email accounts. This can lead to financial losses and identity theft.</a:t>
            </a:r>
            <a:endParaRPr lang="en-US" sz="1632" dirty="0"/>
          </a:p>
        </p:txBody>
      </p:sp>
      <p:sp>
        <p:nvSpPr>
          <p:cNvPr id="8" name="Shape 6"/>
          <p:cNvSpPr/>
          <p:nvPr/>
        </p:nvSpPr>
        <p:spPr>
          <a:xfrm>
            <a:off x="7418784" y="2279213"/>
            <a:ext cx="4818221" cy="2432090"/>
          </a:xfrm>
          <a:prstGeom prst="roundRect">
            <a:avLst>
              <a:gd name="adj" fmla="val 3834"/>
            </a:avLst>
          </a:prstGeom>
          <a:solidFill>
            <a:srgbClr val="D6F5EE"/>
          </a:solidFill>
          <a:ln w="7620">
            <a:solidFill>
              <a:srgbClr val="BCDBD4"/>
            </a:solidFill>
            <a:prstDash val="solid"/>
          </a:ln>
        </p:spPr>
      </p:sp>
      <p:sp>
        <p:nvSpPr>
          <p:cNvPr id="9" name="Text 7"/>
          <p:cNvSpPr/>
          <p:nvPr/>
        </p:nvSpPr>
        <p:spPr>
          <a:xfrm>
            <a:off x="7633573" y="2494002"/>
            <a:ext cx="2590324" cy="323850"/>
          </a:xfrm>
          <a:prstGeom prst="rect">
            <a:avLst/>
          </a:prstGeom>
          <a:noFill/>
          <a:ln/>
        </p:spPr>
        <p:txBody>
          <a:bodyPr wrap="none" rtlCol="0" anchor="t"/>
          <a:lstStyle/>
          <a:p>
            <a:pPr marL="0" indent="0">
              <a:lnSpc>
                <a:spcPts val="2550"/>
              </a:lnSpc>
              <a:buNone/>
            </a:pPr>
            <a:r>
              <a:rPr lang="en-US" sz="2040" b="1" dirty="0">
                <a:solidFill>
                  <a:srgbClr val="333F70"/>
                </a:solidFill>
                <a:latin typeface="Unbounded" pitchFamily="34" charset="0"/>
                <a:ea typeface="Unbounded" pitchFamily="34" charset="-122"/>
                <a:cs typeface="Unbounded" pitchFamily="34" charset="-120"/>
              </a:rPr>
              <a:t>Data Breaches</a:t>
            </a:r>
            <a:endParaRPr lang="en-US" sz="2040" dirty="0"/>
          </a:p>
        </p:txBody>
      </p:sp>
      <p:sp>
        <p:nvSpPr>
          <p:cNvPr id="10" name="Text 8"/>
          <p:cNvSpPr/>
          <p:nvPr/>
        </p:nvSpPr>
        <p:spPr>
          <a:xfrm>
            <a:off x="7633573" y="2942153"/>
            <a:ext cx="4388644" cy="1554361"/>
          </a:xfrm>
          <a:prstGeom prst="rect">
            <a:avLst/>
          </a:prstGeom>
          <a:noFill/>
          <a:ln/>
        </p:spPr>
        <p:txBody>
          <a:bodyPr wrap="square" rtlCol="0" anchor="t"/>
          <a:lstStyle/>
          <a:p>
            <a:pPr marL="0" indent="0">
              <a:lnSpc>
                <a:spcPts val="2448"/>
              </a:lnSpc>
              <a:buNone/>
            </a:pPr>
            <a:r>
              <a:rPr lang="en-US" sz="1632" dirty="0">
                <a:solidFill>
                  <a:srgbClr val="333F70"/>
                </a:solidFill>
                <a:latin typeface="Open Sans" pitchFamily="34" charset="0"/>
                <a:ea typeface="Open Sans" pitchFamily="34" charset="-122"/>
                <a:cs typeface="Open Sans" pitchFamily="34" charset="-120"/>
              </a:rPr>
              <a:t>Keyloggers can capture sensitive data, such as credit card details, personal identification numbers, and other confidential information. This data can be used for fraud, identity theft, and other malicious purposes.</a:t>
            </a:r>
            <a:endParaRPr lang="en-US" sz="1632" dirty="0"/>
          </a:p>
        </p:txBody>
      </p:sp>
      <p:sp>
        <p:nvSpPr>
          <p:cNvPr id="11" name="Shape 9"/>
          <p:cNvSpPr/>
          <p:nvPr/>
        </p:nvSpPr>
        <p:spPr>
          <a:xfrm>
            <a:off x="2393394" y="4918472"/>
            <a:ext cx="4818221" cy="2742962"/>
          </a:xfrm>
          <a:prstGeom prst="roundRect">
            <a:avLst>
              <a:gd name="adj" fmla="val 3400"/>
            </a:avLst>
          </a:prstGeom>
          <a:solidFill>
            <a:srgbClr val="D6F5EE"/>
          </a:solidFill>
          <a:ln w="7620">
            <a:solidFill>
              <a:srgbClr val="BCDBD4"/>
            </a:solidFill>
            <a:prstDash val="solid"/>
          </a:ln>
        </p:spPr>
      </p:sp>
      <p:sp>
        <p:nvSpPr>
          <p:cNvPr id="12" name="Text 10"/>
          <p:cNvSpPr/>
          <p:nvPr/>
        </p:nvSpPr>
        <p:spPr>
          <a:xfrm>
            <a:off x="2608183" y="5133261"/>
            <a:ext cx="2943106" cy="323850"/>
          </a:xfrm>
          <a:prstGeom prst="rect">
            <a:avLst/>
          </a:prstGeom>
          <a:noFill/>
          <a:ln/>
        </p:spPr>
        <p:txBody>
          <a:bodyPr wrap="none" rtlCol="0" anchor="t"/>
          <a:lstStyle/>
          <a:p>
            <a:pPr marL="0" indent="0">
              <a:lnSpc>
                <a:spcPts val="2550"/>
              </a:lnSpc>
              <a:buNone/>
            </a:pPr>
            <a:r>
              <a:rPr lang="en-US" sz="2040" b="1" dirty="0">
                <a:solidFill>
                  <a:srgbClr val="333F70"/>
                </a:solidFill>
                <a:latin typeface="Unbounded" pitchFamily="34" charset="0"/>
                <a:ea typeface="Unbounded" pitchFamily="34" charset="-122"/>
                <a:cs typeface="Unbounded" pitchFamily="34" charset="-120"/>
              </a:rPr>
              <a:t>Privacy Violations</a:t>
            </a:r>
            <a:endParaRPr lang="en-US" sz="2040" dirty="0"/>
          </a:p>
        </p:txBody>
      </p:sp>
      <p:sp>
        <p:nvSpPr>
          <p:cNvPr id="13" name="Text 11"/>
          <p:cNvSpPr/>
          <p:nvPr/>
        </p:nvSpPr>
        <p:spPr>
          <a:xfrm>
            <a:off x="2608183" y="5581412"/>
            <a:ext cx="4388644" cy="1865233"/>
          </a:xfrm>
          <a:prstGeom prst="rect">
            <a:avLst/>
          </a:prstGeom>
          <a:noFill/>
          <a:ln/>
        </p:spPr>
        <p:txBody>
          <a:bodyPr wrap="square" rtlCol="0" anchor="t"/>
          <a:lstStyle/>
          <a:p>
            <a:pPr marL="0" indent="0">
              <a:lnSpc>
                <a:spcPts val="2448"/>
              </a:lnSpc>
              <a:buNone/>
            </a:pPr>
            <a:r>
              <a:rPr lang="en-US" sz="1632" dirty="0">
                <a:solidFill>
                  <a:srgbClr val="333F70"/>
                </a:solidFill>
                <a:latin typeface="Open Sans" pitchFamily="34" charset="0"/>
                <a:ea typeface="Open Sans" pitchFamily="34" charset="-122"/>
                <a:cs typeface="Open Sans" pitchFamily="34" charset="-120"/>
              </a:rPr>
              <a:t>Keyloggers can record personal communications, including emails, instant messages, and online chats. This invasion of privacy can lead to reputational damage, emotional distress, and even legal consequences.</a:t>
            </a:r>
            <a:endParaRPr lang="en-US" sz="1632" dirty="0"/>
          </a:p>
        </p:txBody>
      </p:sp>
      <p:sp>
        <p:nvSpPr>
          <p:cNvPr id="14" name="Shape 12"/>
          <p:cNvSpPr/>
          <p:nvPr/>
        </p:nvSpPr>
        <p:spPr>
          <a:xfrm>
            <a:off x="7418784" y="4918472"/>
            <a:ext cx="4818221" cy="2742962"/>
          </a:xfrm>
          <a:prstGeom prst="roundRect">
            <a:avLst>
              <a:gd name="adj" fmla="val 3400"/>
            </a:avLst>
          </a:prstGeom>
          <a:solidFill>
            <a:srgbClr val="D6F5EE"/>
          </a:solidFill>
          <a:ln w="7620">
            <a:solidFill>
              <a:srgbClr val="BCDBD4"/>
            </a:solidFill>
            <a:prstDash val="solid"/>
          </a:ln>
        </p:spPr>
      </p:sp>
      <p:sp>
        <p:nvSpPr>
          <p:cNvPr id="15" name="Text 13"/>
          <p:cNvSpPr/>
          <p:nvPr/>
        </p:nvSpPr>
        <p:spPr>
          <a:xfrm>
            <a:off x="7633573" y="5133261"/>
            <a:ext cx="3202662" cy="323850"/>
          </a:xfrm>
          <a:prstGeom prst="rect">
            <a:avLst/>
          </a:prstGeom>
          <a:noFill/>
          <a:ln/>
        </p:spPr>
        <p:txBody>
          <a:bodyPr wrap="none" rtlCol="0" anchor="t"/>
          <a:lstStyle/>
          <a:p>
            <a:pPr marL="0" indent="0">
              <a:lnSpc>
                <a:spcPts val="2550"/>
              </a:lnSpc>
              <a:buNone/>
            </a:pPr>
            <a:r>
              <a:rPr lang="en-US" sz="2040" b="1" dirty="0">
                <a:solidFill>
                  <a:srgbClr val="333F70"/>
                </a:solidFill>
                <a:latin typeface="Unbounded" pitchFamily="34" charset="0"/>
                <a:ea typeface="Unbounded" pitchFamily="34" charset="-122"/>
                <a:cs typeface="Unbounded" pitchFamily="34" charset="-120"/>
              </a:rPr>
              <a:t>Malicious Software</a:t>
            </a:r>
            <a:endParaRPr lang="en-US" sz="2040" dirty="0"/>
          </a:p>
        </p:txBody>
      </p:sp>
      <p:sp>
        <p:nvSpPr>
          <p:cNvPr id="16" name="Text 14"/>
          <p:cNvSpPr/>
          <p:nvPr/>
        </p:nvSpPr>
        <p:spPr>
          <a:xfrm>
            <a:off x="7633573" y="5581412"/>
            <a:ext cx="4388644" cy="1554361"/>
          </a:xfrm>
          <a:prstGeom prst="rect">
            <a:avLst/>
          </a:prstGeom>
          <a:noFill/>
          <a:ln/>
        </p:spPr>
        <p:txBody>
          <a:bodyPr wrap="square" rtlCol="0" anchor="t"/>
          <a:lstStyle/>
          <a:p>
            <a:pPr marL="0" indent="0">
              <a:lnSpc>
                <a:spcPts val="2448"/>
              </a:lnSpc>
              <a:buNone/>
            </a:pPr>
            <a:r>
              <a:rPr lang="en-US" sz="1632" dirty="0">
                <a:solidFill>
                  <a:srgbClr val="333F70"/>
                </a:solidFill>
                <a:latin typeface="Open Sans" pitchFamily="34" charset="0"/>
                <a:ea typeface="Open Sans" pitchFamily="34" charset="-122"/>
                <a:cs typeface="Open Sans" pitchFamily="34" charset="-120"/>
              </a:rPr>
              <a:t>Keyloggers are often bundled with other malicious software, such as ransomware or spyware. This can compromise the device's security, leading to data loss, system crashes, and financial losses.</a:t>
            </a:r>
            <a:endParaRPr lang="en-US" sz="1632"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11000">
              <a:schemeClr val="accent1">
                <a:lumMod val="60000"/>
                <a:lumOff val="40000"/>
              </a:schemeClr>
            </a:gs>
            <a:gs pos="100000">
              <a:srgbClr val="FFFF00"/>
            </a:gs>
          </a:gsLst>
          <a:lin ang="162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8B99FF-2DCB-4873-93C4-FFF66AE9375E}"/>
              </a:ext>
            </a:extLst>
          </p:cNvPr>
          <p:cNvSpPr txBox="1"/>
          <p:nvPr/>
        </p:nvSpPr>
        <p:spPr>
          <a:xfrm>
            <a:off x="1539435" y="5726141"/>
            <a:ext cx="3206187" cy="1323439"/>
          </a:xfrm>
          <a:prstGeom prst="rect">
            <a:avLst/>
          </a:prstGeom>
          <a:noFill/>
        </p:spPr>
        <p:txBody>
          <a:bodyPr wrap="square" rtlCol="0">
            <a:spAutoFit/>
          </a:bodyPr>
          <a:lstStyle/>
          <a:p>
            <a:r>
              <a:rPr lang="en-GB" sz="4000" dirty="0">
                <a:latin typeface="Algerian" panose="04020705040A02060702" pitchFamily="82" charset="0"/>
              </a:rPr>
              <a:t>PROBLEM STATEMENT:</a:t>
            </a:r>
            <a:endParaRPr lang="en-IN" sz="4000" dirty="0">
              <a:latin typeface="Algerian" panose="04020705040A02060702" pitchFamily="82" charset="0"/>
            </a:endParaRPr>
          </a:p>
        </p:txBody>
      </p:sp>
      <p:sp>
        <p:nvSpPr>
          <p:cNvPr id="3" name="TextBox 2">
            <a:extLst>
              <a:ext uri="{FF2B5EF4-FFF2-40B4-BE49-F238E27FC236}">
                <a16:creationId xmlns:a16="http://schemas.microsoft.com/office/drawing/2014/main" id="{09D993DB-2FE3-4EE0-9D88-9439428092D4}"/>
              </a:ext>
            </a:extLst>
          </p:cNvPr>
          <p:cNvSpPr txBox="1"/>
          <p:nvPr/>
        </p:nvSpPr>
        <p:spPr>
          <a:xfrm>
            <a:off x="7859210" y="3217762"/>
            <a:ext cx="6285053" cy="5016758"/>
          </a:xfrm>
          <a:prstGeom prst="rect">
            <a:avLst/>
          </a:prstGeom>
          <a:noFill/>
        </p:spPr>
        <p:txBody>
          <a:bodyPr wrap="square" rtlCol="0">
            <a:spAutoFit/>
          </a:bodyPr>
          <a:lstStyle/>
          <a:p>
            <a:r>
              <a:rPr lang="en-GB" sz="3200" dirty="0">
                <a:latin typeface="Bahnschrift Light SemiCondensed" panose="020B0502040204020203" pitchFamily="34" charset="0"/>
              </a:rPr>
              <a:t>Keylogger is a additional programme which can be detected by antivirus software .  Keylogger can be done both to hardware and software . Hardware keylogger installation is difficult without permission of the user of the system so, the problem statement is building a software keylogger instead of hardware keylogger </a:t>
            </a:r>
            <a:endParaRPr lang="en-IN" sz="3200" dirty="0">
              <a:latin typeface="Bahnschrift Light SemiCondensed" panose="020B0502040204020203" pitchFamily="34" charset="0"/>
            </a:endParaRPr>
          </a:p>
        </p:txBody>
      </p:sp>
      <p:pic>
        <p:nvPicPr>
          <p:cNvPr id="5" name="Picture 4">
            <a:extLst>
              <a:ext uri="{FF2B5EF4-FFF2-40B4-BE49-F238E27FC236}">
                <a16:creationId xmlns:a16="http://schemas.microsoft.com/office/drawing/2014/main" id="{646EF1F6-E3F2-4EC5-9884-1E28FD46FFCF}"/>
              </a:ext>
            </a:extLst>
          </p:cNvPr>
          <p:cNvPicPr>
            <a:picLocks noChangeAspect="1"/>
          </p:cNvPicPr>
          <p:nvPr/>
        </p:nvPicPr>
        <p:blipFill>
          <a:blip r:embed="rId2"/>
          <a:stretch>
            <a:fillRect/>
          </a:stretch>
        </p:blipFill>
        <p:spPr>
          <a:xfrm>
            <a:off x="579096" y="932004"/>
            <a:ext cx="6457950" cy="4305300"/>
          </a:xfrm>
          <a:prstGeom prst="rect">
            <a:avLst/>
          </a:prstGeom>
        </p:spPr>
      </p:pic>
    </p:spTree>
    <p:extLst>
      <p:ext uri="{BB962C8B-B14F-4D97-AF65-F5344CB8AC3E}">
        <p14:creationId xmlns:p14="http://schemas.microsoft.com/office/powerpoint/2010/main" val="3914683152"/>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215</TotalTime>
  <Words>1391</Words>
  <Application>Microsoft Office PowerPoint</Application>
  <PresentationFormat>Custom</PresentationFormat>
  <Paragraphs>111</Paragraphs>
  <Slides>16</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Algerian</vt:lpstr>
      <vt:lpstr>Arial</vt:lpstr>
      <vt:lpstr>Bahnschrift Light SemiCondensed</vt:lpstr>
      <vt:lpstr>Bodoni MT Black</vt:lpstr>
      <vt:lpstr>Calibri</vt:lpstr>
      <vt:lpstr>Gill Sans MT</vt:lpstr>
      <vt:lpstr>Open Sans</vt:lpstr>
      <vt:lpstr>Times New Roman</vt:lpstr>
      <vt:lpstr>Unbounded</vt:lpstr>
      <vt:lpstr>Wingdings</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Romen Power</cp:lastModifiedBy>
  <cp:revision>24</cp:revision>
  <dcterms:created xsi:type="dcterms:W3CDTF">2024-06-14T11:13:39Z</dcterms:created>
  <dcterms:modified xsi:type="dcterms:W3CDTF">2024-06-16T11:42:18Z</dcterms:modified>
</cp:coreProperties>
</file>